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6"/>
  </p:notesMasterIdLst>
  <p:handoutMasterIdLst>
    <p:handoutMasterId r:id="rId57"/>
  </p:handoutMasterIdLst>
  <p:sldIdLst>
    <p:sldId id="256" r:id="rId5"/>
    <p:sldId id="310" r:id="rId6"/>
    <p:sldId id="323" r:id="rId7"/>
    <p:sldId id="313" r:id="rId8"/>
    <p:sldId id="348" r:id="rId9"/>
    <p:sldId id="349" r:id="rId10"/>
    <p:sldId id="350" r:id="rId11"/>
    <p:sldId id="351" r:id="rId12"/>
    <p:sldId id="338" r:id="rId13"/>
    <p:sldId id="326" r:id="rId14"/>
    <p:sldId id="334" r:id="rId15"/>
    <p:sldId id="352" r:id="rId16"/>
    <p:sldId id="366" r:id="rId17"/>
    <p:sldId id="335" r:id="rId18"/>
    <p:sldId id="353" r:id="rId19"/>
    <p:sldId id="336" r:id="rId20"/>
    <p:sldId id="337" r:id="rId21"/>
    <p:sldId id="340" r:id="rId22"/>
    <p:sldId id="354" r:id="rId23"/>
    <p:sldId id="374" r:id="rId24"/>
    <p:sldId id="355" r:id="rId25"/>
    <p:sldId id="380" r:id="rId26"/>
    <p:sldId id="331" r:id="rId27"/>
    <p:sldId id="332" r:id="rId28"/>
    <p:sldId id="333" r:id="rId29"/>
    <p:sldId id="347" r:id="rId30"/>
    <p:sldId id="327" r:id="rId31"/>
    <p:sldId id="328" r:id="rId32"/>
    <p:sldId id="330" r:id="rId33"/>
    <p:sldId id="377" r:id="rId34"/>
    <p:sldId id="378" r:id="rId35"/>
    <p:sldId id="379" r:id="rId36"/>
    <p:sldId id="381" r:id="rId37"/>
    <p:sldId id="382" r:id="rId38"/>
    <p:sldId id="369" r:id="rId39"/>
    <p:sldId id="356" r:id="rId40"/>
    <p:sldId id="357" r:id="rId41"/>
    <p:sldId id="383" r:id="rId42"/>
    <p:sldId id="370" r:id="rId43"/>
    <p:sldId id="384" r:id="rId44"/>
    <p:sldId id="372" r:id="rId45"/>
    <p:sldId id="371" r:id="rId46"/>
    <p:sldId id="385" r:id="rId47"/>
    <p:sldId id="386" r:id="rId48"/>
    <p:sldId id="373" r:id="rId49"/>
    <p:sldId id="387" r:id="rId50"/>
    <p:sldId id="388" r:id="rId51"/>
    <p:sldId id="364" r:id="rId52"/>
    <p:sldId id="367" r:id="rId53"/>
    <p:sldId id="368" r:id="rId54"/>
    <p:sldId id="324" r:id="rId5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1" autoAdjust="0"/>
    <p:restoredTop sz="95161" autoAdjust="0"/>
  </p:normalViewPr>
  <p:slideViewPr>
    <p:cSldViewPr snapToGrid="0" showGuides="1">
      <p:cViewPr varScale="1">
        <p:scale>
          <a:sx n="139" d="100"/>
          <a:sy n="139" d="100"/>
        </p:scale>
        <p:origin x="192" y="28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2/3/22</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2/3/22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D0256978-CD16-1B49-A86F-33F26FB7D837}"/>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95AAF79A-09D5-F142-AD3B-1E0ECD76E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2FAEFF7-D0B4-1540-81EF-B337A770A46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53251" name="Rectangle 7">
            <a:extLst>
              <a:ext uri="{FF2B5EF4-FFF2-40B4-BE49-F238E27FC236}">
                <a16:creationId xmlns:a16="http://schemas.microsoft.com/office/drawing/2014/main" id="{7C4D8617-5B1A-8841-BEF6-A6F22ABE4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00D204-1338-4F49-ADF7-E003614CA871}" type="slidenum">
              <a:rPr lang="en-GB" altLang="en-US"/>
              <a:pPr/>
              <a:t>26</a:t>
            </a:fld>
            <a:endParaRPr lang="en-GB" altLang="en-US"/>
          </a:p>
        </p:txBody>
      </p:sp>
      <p:sp>
        <p:nvSpPr>
          <p:cNvPr id="53252" name="Text Box 1">
            <a:extLst>
              <a:ext uri="{FF2B5EF4-FFF2-40B4-BE49-F238E27FC236}">
                <a16:creationId xmlns:a16="http://schemas.microsoft.com/office/drawing/2014/main" id="{F0725C81-27C8-7244-AC08-FA774ADD5422}"/>
              </a:ext>
            </a:extLst>
          </p:cNvPr>
          <p:cNvSpPr txBox="1">
            <a:spLocks noChangeArrowheads="1"/>
          </p:cNvSpPr>
          <p:nvPr/>
        </p:nvSpPr>
        <p:spPr bwMode="auto">
          <a:xfrm>
            <a:off x="1068388" y="754063"/>
            <a:ext cx="4117975" cy="3167062"/>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C8418C5D-4934-2E4C-B345-92ECF1451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507A10-F59F-3F49-9068-6AE6E9F7672F}" type="slidenum">
              <a:rPr lang="en-GB" altLang="en-US"/>
              <a:pPr/>
              <a:t>27</a:t>
            </a:fld>
            <a:endParaRPr lang="en-GB" altLang="en-US"/>
          </a:p>
        </p:txBody>
      </p:sp>
      <p:sp>
        <p:nvSpPr>
          <p:cNvPr id="55299" name="Text Box 1">
            <a:extLst>
              <a:ext uri="{FF2B5EF4-FFF2-40B4-BE49-F238E27FC236}">
                <a16:creationId xmlns:a16="http://schemas.microsoft.com/office/drawing/2014/main" id="{D4EF7729-F75D-4B40-9CA6-FCB461207A14}"/>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0" name="Text Box 2">
            <a:extLst>
              <a:ext uri="{FF2B5EF4-FFF2-40B4-BE49-F238E27FC236}">
                <a16:creationId xmlns:a16="http://schemas.microsoft.com/office/drawing/2014/main" id="{1B6EFB8C-A6F3-9540-AC8E-C26D4CAB6B55}"/>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A1DED2FC-4046-1A40-ABE5-70C6DF525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99BA75-8ECA-1148-9BE8-AA813E378F87}" type="slidenum">
              <a:rPr lang="en-GB" altLang="en-US"/>
              <a:pPr/>
              <a:t>28</a:t>
            </a:fld>
            <a:endParaRPr lang="en-GB" altLang="en-US"/>
          </a:p>
        </p:txBody>
      </p:sp>
      <p:sp>
        <p:nvSpPr>
          <p:cNvPr id="57347" name="Text Box 1">
            <a:extLst>
              <a:ext uri="{FF2B5EF4-FFF2-40B4-BE49-F238E27FC236}">
                <a16:creationId xmlns:a16="http://schemas.microsoft.com/office/drawing/2014/main" id="{3C973589-1CC3-B540-9958-0E2D4FD53B03}"/>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348" name="Text Box 2">
            <a:extLst>
              <a:ext uri="{FF2B5EF4-FFF2-40B4-BE49-F238E27FC236}">
                <a16:creationId xmlns:a16="http://schemas.microsoft.com/office/drawing/2014/main" id="{AD4CCCC8-935E-2644-8F06-032DB408446D}"/>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911F6CE4-A2CB-934A-8EE2-7C0AE7640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096831-12FF-BF46-B08A-6B3D3DC548BE}" type="slidenum">
              <a:rPr lang="en-GB" altLang="en-US"/>
              <a:pPr/>
              <a:t>29</a:t>
            </a:fld>
            <a:endParaRPr lang="en-GB" altLang="en-US"/>
          </a:p>
        </p:txBody>
      </p:sp>
      <p:sp>
        <p:nvSpPr>
          <p:cNvPr id="59395" name="Text Box 1">
            <a:extLst>
              <a:ext uri="{FF2B5EF4-FFF2-40B4-BE49-F238E27FC236}">
                <a16:creationId xmlns:a16="http://schemas.microsoft.com/office/drawing/2014/main" id="{AC6CAB0A-A392-BB40-A766-0F48022B79A3}"/>
              </a:ext>
            </a:extLst>
          </p:cNvPr>
          <p:cNvSpPr txBox="1">
            <a:spLocks noChangeArrowheads="1"/>
          </p:cNvSpPr>
          <p:nvPr/>
        </p:nvSpPr>
        <p:spPr bwMode="auto">
          <a:xfrm>
            <a:off x="1182688" y="696913"/>
            <a:ext cx="4649787" cy="348773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396" name="Text Box 2">
            <a:extLst>
              <a:ext uri="{FF2B5EF4-FFF2-40B4-BE49-F238E27FC236}">
                <a16:creationId xmlns:a16="http://schemas.microsoft.com/office/drawing/2014/main" id="{35AF54FF-0AE1-0F44-BEAF-7BD9F460E447}"/>
              </a:ext>
            </a:extLst>
          </p:cNvPr>
          <p:cNvSpPr>
            <a:spLocks noGrp="1" noChangeArrowheads="1"/>
          </p:cNvSpPr>
          <p:nvPr>
            <p:ph type="body"/>
          </p:nvPr>
        </p:nvSpPr>
        <p:spPr>
          <a:xfrm>
            <a:off x="935038" y="4416425"/>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BD3436C-470F-6940-AD08-2533DCDA71F7}"/>
              </a:ext>
            </a:extLst>
          </p:cNvPr>
          <p:cNvSpPr>
            <a:spLocks noGrp="1" noRot="1" noChangeAspect="1" noChangeArrowheads="1" noTextEdit="1"/>
          </p:cNvSpPr>
          <p:nvPr>
            <p:ph type="sldImg"/>
          </p:nvPr>
        </p:nvSpPr>
        <p:spPr>
          <a:xfrm>
            <a:off x="1181100" y="700088"/>
            <a:ext cx="4645025" cy="3484562"/>
          </a:xfrm>
          <a:solidFill>
            <a:srgbClr val="FFFFFF"/>
          </a:solidFill>
          <a:ln/>
        </p:spPr>
      </p:sp>
      <p:sp>
        <p:nvSpPr>
          <p:cNvPr id="21506" name="Rectangle 3">
            <a:extLst>
              <a:ext uri="{FF2B5EF4-FFF2-40B4-BE49-F238E27FC236}">
                <a16:creationId xmlns:a16="http://schemas.microsoft.com/office/drawing/2014/main" id="{6D4693B7-BB14-DC4D-A99E-82098CC68C36}"/>
              </a:ext>
            </a:extLst>
          </p:cNvPr>
          <p:cNvSpPr>
            <a:spLocks noGrp="1" noChangeArrowheads="1"/>
          </p:cNvSpPr>
          <p:nvPr>
            <p:ph type="body" idx="1"/>
          </p:nvPr>
        </p:nvSpPr>
        <p:spPr>
          <a:xfrm>
            <a:off x="938213" y="4416425"/>
            <a:ext cx="5133975" cy="4179888"/>
          </a:xfrm>
          <a:solidFill>
            <a:srgbClr val="FFFFFF"/>
          </a:solidFill>
          <a:ln>
            <a:solidFill>
              <a:srgbClr val="000000"/>
            </a:solidFill>
          </a:ln>
        </p:spPr>
        <p:txBody>
          <a:bodyPr lIns="91257" tIns="45629" rIns="91257" bIns="45629"/>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C739F79-068E-3147-9284-A52F36B56912}"/>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4B8746EC-4A0F-214C-8155-EAAE7D8A5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CA20A0D7-C3FB-1546-BAE4-03FF4D0B71B8}"/>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4572CAE7-FAE7-7340-B5F6-BE5AE049E8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7DAE9501-7B83-AF45-8BC0-2DD84124CC78}"/>
              </a:ext>
            </a:extLst>
          </p:cNvPr>
          <p:cNvSpPr>
            <a:spLocks noGrp="1" noRot="1" noChangeAspect="1" noChangeArrowheads="1" noTextEdit="1"/>
          </p:cNvSpPr>
          <p:nvPr>
            <p:ph type="sldImg"/>
          </p:nvPr>
        </p:nvSpPr>
        <p:spPr>
          <a:xfrm>
            <a:off x="1181100" y="700088"/>
            <a:ext cx="4645025" cy="3484562"/>
          </a:xfrm>
          <a:solidFill>
            <a:srgbClr val="FFFFFF"/>
          </a:solidFill>
          <a:ln/>
        </p:spPr>
      </p:sp>
      <p:sp>
        <p:nvSpPr>
          <p:cNvPr id="34818" name="Rectangle 3">
            <a:extLst>
              <a:ext uri="{FF2B5EF4-FFF2-40B4-BE49-F238E27FC236}">
                <a16:creationId xmlns:a16="http://schemas.microsoft.com/office/drawing/2014/main" id="{B2B36C71-2489-634B-B8AB-7D48592603E8}"/>
              </a:ext>
            </a:extLst>
          </p:cNvPr>
          <p:cNvSpPr>
            <a:spLocks noGrp="1" noChangeArrowheads="1"/>
          </p:cNvSpPr>
          <p:nvPr>
            <p:ph type="body" idx="1"/>
          </p:nvPr>
        </p:nvSpPr>
        <p:spPr>
          <a:xfrm>
            <a:off x="938213" y="4416425"/>
            <a:ext cx="5133975" cy="4179888"/>
          </a:xfrm>
          <a:solidFill>
            <a:srgbClr val="FFFFFF"/>
          </a:solidFill>
          <a:ln>
            <a:solidFill>
              <a:srgbClr val="000000"/>
            </a:solidFill>
          </a:ln>
        </p:spPr>
        <p:txBody>
          <a:bodyPr lIns="91257" tIns="45629" rIns="91257" bIns="45629"/>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EF62DCD-34FC-604A-9B5E-166A472F332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0963" name="Rectangle 7">
            <a:extLst>
              <a:ext uri="{FF2B5EF4-FFF2-40B4-BE49-F238E27FC236}">
                <a16:creationId xmlns:a16="http://schemas.microsoft.com/office/drawing/2014/main" id="{161624C9-ECA5-6A4B-845A-42F3A6B52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900123-3376-8F4A-9EA4-C0B10A76D14E}" type="slidenum">
              <a:rPr lang="en-GB" altLang="en-US"/>
              <a:pPr/>
              <a:t>18</a:t>
            </a:fld>
            <a:endParaRPr lang="en-GB" altLang="en-US"/>
          </a:p>
        </p:txBody>
      </p:sp>
      <p:sp>
        <p:nvSpPr>
          <p:cNvPr id="40964" name="Text Box 1">
            <a:extLst>
              <a:ext uri="{FF2B5EF4-FFF2-40B4-BE49-F238E27FC236}">
                <a16:creationId xmlns:a16="http://schemas.microsoft.com/office/drawing/2014/main" id="{F04B2459-CDD6-CC49-906E-FC94B72194D9}"/>
              </a:ext>
            </a:extLst>
          </p:cNvPr>
          <p:cNvSpPr txBox="1">
            <a:spLocks noChangeArrowheads="1"/>
          </p:cNvSpPr>
          <p:nvPr/>
        </p:nvSpPr>
        <p:spPr bwMode="auto">
          <a:xfrm>
            <a:off x="-6350" y="704850"/>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965" name="Text Box 2">
            <a:extLst>
              <a:ext uri="{FF2B5EF4-FFF2-40B4-BE49-F238E27FC236}">
                <a16:creationId xmlns:a16="http://schemas.microsoft.com/office/drawing/2014/main" id="{05981D7B-A50B-6044-A20C-2C46841AA4B6}"/>
              </a:ext>
            </a:extLst>
          </p:cNvPr>
          <p:cNvSpPr>
            <a:spLocks noGrp="1" noChangeArrowheads="1"/>
          </p:cNvSpPr>
          <p:nvPr>
            <p:ph type="body"/>
          </p:nvPr>
        </p:nvSpPr>
        <p:spPr>
          <a:xfrm>
            <a:off x="842963" y="4081463"/>
            <a:ext cx="4637087" cy="386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05CAFED-ABAC-3D4A-966F-BA97E401EC9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7107" name="Rectangle 7">
            <a:extLst>
              <a:ext uri="{FF2B5EF4-FFF2-40B4-BE49-F238E27FC236}">
                <a16:creationId xmlns:a16="http://schemas.microsoft.com/office/drawing/2014/main" id="{F2304A3F-07B3-EB43-8F5F-4FA9A19CB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DF2483-4C25-C34F-A3C5-CE5FFFAD2BD5}" type="slidenum">
              <a:rPr lang="en-GB" altLang="en-US"/>
              <a:pPr/>
              <a:t>23</a:t>
            </a:fld>
            <a:endParaRPr lang="en-GB" altLang="en-US"/>
          </a:p>
        </p:txBody>
      </p:sp>
      <p:sp>
        <p:nvSpPr>
          <p:cNvPr id="47108" name="Text Box 1">
            <a:extLst>
              <a:ext uri="{FF2B5EF4-FFF2-40B4-BE49-F238E27FC236}">
                <a16:creationId xmlns:a16="http://schemas.microsoft.com/office/drawing/2014/main" id="{F6D2395A-DCA7-5549-9492-B5D378D897D9}"/>
              </a:ext>
            </a:extLst>
          </p:cNvPr>
          <p:cNvSpPr txBox="1">
            <a:spLocks noChangeArrowheads="1"/>
          </p:cNvSpPr>
          <p:nvPr/>
        </p:nvSpPr>
        <p:spPr bwMode="auto">
          <a:xfrm>
            <a:off x="971550" y="1123950"/>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94ED2D3-A52C-214B-B1B3-3ED39E2ED1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49155" name="Rectangle 7">
            <a:extLst>
              <a:ext uri="{FF2B5EF4-FFF2-40B4-BE49-F238E27FC236}">
                <a16:creationId xmlns:a16="http://schemas.microsoft.com/office/drawing/2014/main" id="{1067F560-CDC7-2E43-83E1-F0CE201D2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20D0E0-4BF9-E449-8928-D92BE5AAF509}" type="slidenum">
              <a:rPr lang="en-GB" altLang="en-US"/>
              <a:pPr/>
              <a:t>24</a:t>
            </a:fld>
            <a:endParaRPr lang="en-GB" altLang="en-US"/>
          </a:p>
        </p:txBody>
      </p:sp>
      <p:sp>
        <p:nvSpPr>
          <p:cNvPr id="49156" name="Text Box 1">
            <a:extLst>
              <a:ext uri="{FF2B5EF4-FFF2-40B4-BE49-F238E27FC236}">
                <a16:creationId xmlns:a16="http://schemas.microsoft.com/office/drawing/2014/main" id="{45A61A41-569F-2B4B-AB38-613594BE2E4A}"/>
              </a:ext>
            </a:extLst>
          </p:cNvPr>
          <p:cNvSpPr txBox="1">
            <a:spLocks noChangeArrowheads="1"/>
          </p:cNvSpPr>
          <p:nvPr/>
        </p:nvSpPr>
        <p:spPr bwMode="auto">
          <a:xfrm>
            <a:off x="1165225" y="1093788"/>
            <a:ext cx="4117975" cy="3167062"/>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D2A57F3-DD80-A141-A76C-CA619BA1CF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EPICS Database Lecture</a:t>
            </a:r>
          </a:p>
        </p:txBody>
      </p:sp>
      <p:sp>
        <p:nvSpPr>
          <p:cNvPr id="51203" name="Rectangle 7">
            <a:extLst>
              <a:ext uri="{FF2B5EF4-FFF2-40B4-BE49-F238E27FC236}">
                <a16:creationId xmlns:a16="http://schemas.microsoft.com/office/drawing/2014/main" id="{8AC24249-76A3-D147-9CF7-8D0143C28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6334FD-4A24-A24F-848C-7A5692A78082}" type="slidenum">
              <a:rPr lang="en-GB" altLang="en-US"/>
              <a:pPr/>
              <a:t>25</a:t>
            </a:fld>
            <a:endParaRPr lang="en-GB" altLang="en-US"/>
          </a:p>
        </p:txBody>
      </p:sp>
      <p:sp>
        <p:nvSpPr>
          <p:cNvPr id="51204" name="Text Box 1">
            <a:extLst>
              <a:ext uri="{FF2B5EF4-FFF2-40B4-BE49-F238E27FC236}">
                <a16:creationId xmlns:a16="http://schemas.microsoft.com/office/drawing/2014/main" id="{D84116BD-4D64-A540-A0C7-123CADF67C41}"/>
              </a:ext>
            </a:extLst>
          </p:cNvPr>
          <p:cNvSpPr txBox="1">
            <a:spLocks noChangeArrowheads="1"/>
          </p:cNvSpPr>
          <p:nvPr/>
        </p:nvSpPr>
        <p:spPr bwMode="auto">
          <a:xfrm>
            <a:off x="1449388" y="1395413"/>
            <a:ext cx="4117975" cy="3165475"/>
          </a:xfrm>
          <a:prstGeom prst="rect">
            <a:avLst/>
          </a:prstGeom>
          <a:solidFill>
            <a:srgbClr val="FFFFFF"/>
          </a:solidFill>
          <a:ln w="9360">
            <a:solidFill>
              <a:srgbClr val="000000"/>
            </a:solidFill>
            <a:miter lim="800000"/>
            <a:headEnd/>
            <a:tailEnd/>
          </a:ln>
        </p:spPr>
        <p:txBody>
          <a:bodyPr wrap="none" lIns="83622" tIns="41811" rIns="83622" bIns="41811"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4" name="Picture 23">
            <a:extLst>
              <a:ext uri="{FF2B5EF4-FFF2-40B4-BE49-F238E27FC236}">
                <a16:creationId xmlns:a16="http://schemas.microsoft.com/office/drawing/2014/main" id="{695A329E-A9A2-E149-9CDD-03DAF92C0798}"/>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348" y="0"/>
            <a:ext cx="11430000" cy="535531"/>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6">
            <a:extLst>
              <a:ext uri="{FF2B5EF4-FFF2-40B4-BE49-F238E27FC236}">
                <a16:creationId xmlns:a16="http://schemas.microsoft.com/office/drawing/2014/main" id="{F80CAF16-0B41-B54E-9133-7E6DAB0D035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061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6">
            <a:extLst>
              <a:ext uri="{FF2B5EF4-FFF2-40B4-BE49-F238E27FC236}">
                <a16:creationId xmlns:a16="http://schemas.microsoft.com/office/drawing/2014/main" id="{31AE20B7-D75F-5A4F-93C4-486F89F1428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655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DE7B1543-14D8-A941-AF62-9CE3736655C2}"/>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22567238-4D22-9C4C-863E-90B8E166BBA8}"/>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22" name="Picture 21">
            <a:extLst>
              <a:ext uri="{FF2B5EF4-FFF2-40B4-BE49-F238E27FC236}">
                <a16:creationId xmlns:a16="http://schemas.microsoft.com/office/drawing/2014/main" id="{94B06D67-5A3B-714E-90C1-66A7825D6770}"/>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22" name="Picture 21">
            <a:extLst>
              <a:ext uri="{FF2B5EF4-FFF2-40B4-BE49-F238E27FC236}">
                <a16:creationId xmlns:a16="http://schemas.microsoft.com/office/drawing/2014/main" id="{93EE01FD-138D-4943-8801-4849D54F7C01}"/>
              </a:ext>
            </a:extLst>
          </p:cNvPr>
          <p:cNvPicPr>
            <a:picLocks noChangeAspect="1"/>
          </p:cNvPicPr>
          <p:nvPr userDrawn="1"/>
        </p:nvPicPr>
        <p:blipFill>
          <a:blip r:embed="rId2"/>
          <a:stretch>
            <a:fillRect/>
          </a:stretch>
        </p:blipFill>
        <p:spPr>
          <a:xfrm>
            <a:off x="405644" y="6452482"/>
            <a:ext cx="1626108"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B76B085-C104-2A42-8A31-4445D0F28471}"/>
              </a:ext>
            </a:extLst>
          </p:cNvPr>
          <p:cNvPicPr>
            <a:picLocks noChangeAspect="1"/>
          </p:cNvPicPr>
          <p:nvPr userDrawn="1"/>
        </p:nvPicPr>
        <p:blipFill>
          <a:blip r:embed="rId17"/>
          <a:stretch>
            <a:fillRect/>
          </a:stretch>
        </p:blipFill>
        <p:spPr>
          <a:xfrm>
            <a:off x="405644" y="6452482"/>
            <a:ext cx="1626108"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 id="2147483758" r:id="rId15"/>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pics.anl.gov/bcda/synApps/motor/motorRecord.html" TargetMode="Externa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https://epics.anl.gov/base/R7-0/6-docs/RecordReference.html" TargetMode="External"/><Relationship Id="rId2" Type="http://schemas.openxmlformats.org/officeDocument/2006/relationships/hyperlink" Target="https://epics-controls.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EPICS Database</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47481" y="2315817"/>
            <a:ext cx="5440514" cy="2725739"/>
          </a:xfrm>
        </p:spPr>
        <p:txBody>
          <a:bodyPr/>
          <a:lstStyle/>
          <a:p>
            <a:r>
              <a:rPr lang="en-US" dirty="0"/>
              <a:t>Kay Kasemir</a:t>
            </a:r>
          </a:p>
          <a:p>
            <a:endParaRPr lang="en-US" dirty="0"/>
          </a:p>
          <a:p>
            <a:r>
              <a:rPr lang="en-US" dirty="0"/>
              <a:t>Many slides from Andrew Johnson, APS/ANL</a:t>
            </a:r>
          </a:p>
          <a:p>
            <a:endParaRPr lang="en-US" dirty="0"/>
          </a:p>
          <a:p>
            <a:r>
              <a:rPr lang="en-US" dirty="0"/>
              <a:t>Jan. 2022</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3975234-DF45-4141-9DC1-775A947FA2C1}"/>
              </a:ext>
            </a:extLst>
          </p:cNvPr>
          <p:cNvSpPr>
            <a:spLocks noGrp="1" noChangeArrowheads="1"/>
          </p:cNvSpPr>
          <p:nvPr>
            <p:ph type="title"/>
          </p:nvPr>
        </p:nvSpPr>
        <p:spPr/>
        <p:txBody>
          <a:bodyPr/>
          <a:lstStyle/>
          <a:p>
            <a:r>
              <a:rPr lang="en-US" altLang="en-US">
                <a:ea typeface="ＭＳ Ｐゴシック" panose="020B0600070205080204" pitchFamily="34" charset="-128"/>
              </a:rPr>
              <a:t>Record Types</a:t>
            </a:r>
          </a:p>
        </p:txBody>
      </p:sp>
      <p:sp>
        <p:nvSpPr>
          <p:cNvPr id="30722" name="Content Placeholder 2">
            <a:extLst>
              <a:ext uri="{FF2B5EF4-FFF2-40B4-BE49-F238E27FC236}">
                <a16:creationId xmlns:a16="http://schemas.microsoft.com/office/drawing/2014/main" id="{EB17B824-182B-7542-A4AA-6BB07B0BE97A}"/>
              </a:ext>
            </a:extLst>
          </p:cNvPr>
          <p:cNvSpPr>
            <a:spLocks noGrp="1" noChangeArrowheads="1"/>
          </p:cNvSpPr>
          <p:nvPr>
            <p:ph idx="1"/>
          </p:nvPr>
        </p:nvSpPr>
        <p:spPr>
          <a:xfrm>
            <a:off x="1644650" y="995364"/>
            <a:ext cx="8229600" cy="5591175"/>
          </a:xfrm>
        </p:spPr>
        <p:txBody>
          <a:bodyPr/>
          <a:lstStyle/>
          <a:p>
            <a:r>
              <a:rPr lang="en-US" altLang="en-US">
                <a:ea typeface="ＭＳ Ｐゴシック" panose="020B0600070205080204" pitchFamily="34" charset="-128"/>
              </a:rPr>
              <a:t>ai/ao: Analog input/output</a:t>
            </a:r>
          </a:p>
          <a:p>
            <a:pPr lvl="1"/>
            <a:r>
              <a:rPr lang="en-US" altLang="en-US">
                <a:ea typeface="ＭＳ Ｐゴシック" panose="020B0600070205080204" pitchFamily="34" charset="-128"/>
              </a:rPr>
              <a:t>Read/write number, map to engineering units</a:t>
            </a:r>
          </a:p>
          <a:p>
            <a:r>
              <a:rPr lang="en-US" altLang="en-US">
                <a:ea typeface="ＭＳ Ｐゴシック" panose="020B0600070205080204" pitchFamily="34" charset="-128"/>
              </a:rPr>
              <a:t>bi/bo: Binary in/out</a:t>
            </a:r>
          </a:p>
          <a:p>
            <a:pPr lvl="1"/>
            <a:r>
              <a:rPr lang="en-US" altLang="en-US">
                <a:ea typeface="ＭＳ Ｐゴシック" panose="020B0600070205080204" pitchFamily="34" charset="-128"/>
              </a:rPr>
              <a:t>Read/write bit, map to string</a:t>
            </a:r>
          </a:p>
          <a:p>
            <a:r>
              <a:rPr lang="en-US" altLang="en-US">
                <a:ea typeface="ＭＳ Ｐゴシック" panose="020B0600070205080204" pitchFamily="34" charset="-128"/>
              </a:rPr>
              <a:t>calc: Formula</a:t>
            </a:r>
          </a:p>
          <a:p>
            <a:r>
              <a:rPr lang="en-US" altLang="en-US">
                <a:ea typeface="ＭＳ Ｐゴシック" panose="020B0600070205080204" pitchFamily="34" charset="-128"/>
              </a:rPr>
              <a:t>mbbi/mbbo: Multi-bit-binary in/out</a:t>
            </a:r>
          </a:p>
          <a:p>
            <a:pPr lvl="1"/>
            <a:r>
              <a:rPr lang="en-US" altLang="en-US">
                <a:ea typeface="ＭＳ Ｐゴシック" panose="020B0600070205080204" pitchFamily="34" charset="-128"/>
              </a:rPr>
              <a:t>Read/write 16-bit number, map bit patterns to strings</a:t>
            </a:r>
          </a:p>
          <a:p>
            <a:r>
              <a:rPr lang="en-US" altLang="en-US">
                <a:ea typeface="ＭＳ Ｐゴシック" panose="020B0600070205080204" pitchFamily="34" charset="-128"/>
              </a:rPr>
              <a:t>stringin/out, longin/out, seq, compress, histogram, waveform, sub,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954EBC2-8AC8-F94D-B666-A486813F1663}"/>
              </a:ext>
            </a:extLst>
          </p:cNvPr>
          <p:cNvSpPr>
            <a:spLocks noGrp="1" noChangeArrowheads="1"/>
          </p:cNvSpPr>
          <p:nvPr>
            <p:ph type="title"/>
          </p:nvPr>
        </p:nvSpPr>
        <p:spPr/>
        <p:txBody>
          <a:bodyPr/>
          <a:lstStyle/>
          <a:p>
            <a:r>
              <a:rPr lang="en-US" altLang="en-US">
                <a:ea typeface="ＭＳ Ｐゴシック" panose="020B0600070205080204" pitchFamily="34" charset="-128"/>
              </a:rPr>
              <a:t>Common Fields</a:t>
            </a:r>
          </a:p>
        </p:txBody>
      </p:sp>
      <p:sp>
        <p:nvSpPr>
          <p:cNvPr id="31746" name="Content Placeholder 2">
            <a:extLst>
              <a:ext uri="{FF2B5EF4-FFF2-40B4-BE49-F238E27FC236}">
                <a16:creationId xmlns:a16="http://schemas.microsoft.com/office/drawing/2014/main" id="{E94482EC-FC2A-3C43-8881-7DF693E9D476}"/>
              </a:ext>
            </a:extLst>
          </p:cNvPr>
          <p:cNvSpPr>
            <a:spLocks noGrp="1" noChangeArrowheads="1"/>
          </p:cNvSpPr>
          <p:nvPr>
            <p:ph idx="1"/>
          </p:nvPr>
        </p:nvSpPr>
        <p:spPr>
          <a:xfrm>
            <a:off x="1644651" y="871539"/>
            <a:ext cx="8697913" cy="5832475"/>
          </a:xfrm>
        </p:spPr>
        <p:txBody>
          <a:bodyPr/>
          <a:lstStyle/>
          <a:p>
            <a:r>
              <a:rPr lang="en-US" altLang="en-US" sz="2000" dirty="0">
                <a:ea typeface="ＭＳ Ｐゴシック" panose="020B0600070205080204" pitchFamily="34" charset="-128"/>
              </a:rPr>
              <a:t>Design Time</a:t>
            </a:r>
          </a:p>
          <a:p>
            <a:pPr lvl="1"/>
            <a:r>
              <a:rPr lang="en-US" altLang="en-US" sz="1800" dirty="0">
                <a:ea typeface="ＭＳ Ｐゴシック" panose="020B0600070205080204" pitchFamily="34" charset="-128"/>
              </a:rPr>
              <a:t>NAME: Record name, unique on network!</a:t>
            </a:r>
          </a:p>
          <a:p>
            <a:pPr lvl="1"/>
            <a:r>
              <a:rPr lang="en-US" altLang="en-US" sz="1800" dirty="0">
                <a:ea typeface="ＭＳ Ｐゴシック" panose="020B0600070205080204" pitchFamily="34" charset="-128"/>
              </a:rPr>
              <a:t>DESC: Description</a:t>
            </a:r>
          </a:p>
          <a:p>
            <a:pPr lvl="1"/>
            <a:r>
              <a:rPr lang="en-US" altLang="en-US" sz="1800" dirty="0">
                <a:ea typeface="ＭＳ Ｐゴシック" panose="020B0600070205080204" pitchFamily="34" charset="-128"/>
              </a:rPr>
              <a:t>SCAN: Scan mechanism</a:t>
            </a:r>
          </a:p>
          <a:p>
            <a:pPr lvl="1"/>
            <a:r>
              <a:rPr lang="en-US" altLang="en-US" sz="1800" dirty="0">
                <a:ea typeface="ＭＳ Ｐゴシック" panose="020B0600070205080204" pitchFamily="34" charset="-128"/>
              </a:rPr>
              <a:t>PHAS: Scan phase</a:t>
            </a:r>
          </a:p>
          <a:p>
            <a:pPr lvl="1"/>
            <a:r>
              <a:rPr lang="en-US" altLang="en-US" sz="1800" dirty="0">
                <a:ea typeface="ＭＳ Ｐゴシック" panose="020B0600070205080204" pitchFamily="34" charset="-128"/>
              </a:rPr>
              <a:t>PINI: Process once on initialization?</a:t>
            </a:r>
          </a:p>
          <a:p>
            <a:pPr lvl="1"/>
            <a:r>
              <a:rPr lang="en-US" altLang="en-US" sz="1800" dirty="0">
                <a:ea typeface="ＭＳ Ｐゴシック" panose="020B0600070205080204" pitchFamily="34" charset="-128"/>
              </a:rPr>
              <a:t>FLNK: Forward link</a:t>
            </a:r>
          </a:p>
          <a:p>
            <a:r>
              <a:rPr lang="en-US" altLang="en-US" sz="2000" dirty="0">
                <a:ea typeface="ＭＳ Ｐゴシック" panose="020B0600070205080204" pitchFamily="34" charset="-128"/>
              </a:rPr>
              <a:t>Runtime</a:t>
            </a:r>
          </a:p>
          <a:p>
            <a:pPr lvl="1"/>
            <a:r>
              <a:rPr lang="en-US" altLang="en-US" sz="1800" dirty="0">
                <a:ea typeface="ＭＳ Ｐゴシック" panose="020B0600070205080204" pitchFamily="34" charset="-128"/>
              </a:rPr>
              <a:t>TIME: Time stamp</a:t>
            </a:r>
          </a:p>
          <a:p>
            <a:pPr lvl="1"/>
            <a:r>
              <a:rPr lang="en-US" altLang="en-US" sz="1800" dirty="0">
                <a:ea typeface="ＭＳ Ｐゴシック" panose="020B0600070205080204" pitchFamily="34" charset="-128"/>
              </a:rPr>
              <a:t>SEVR, STAT: Alarm Severity, Status</a:t>
            </a:r>
          </a:p>
          <a:p>
            <a:pPr lvl="1"/>
            <a:r>
              <a:rPr lang="en-US" altLang="en-US" sz="1800" dirty="0">
                <a:ea typeface="ＭＳ Ｐゴシック" panose="020B0600070205080204" pitchFamily="34" charset="-128"/>
              </a:rPr>
              <a:t>PACT: Process active</a:t>
            </a:r>
          </a:p>
          <a:p>
            <a:pPr lvl="1"/>
            <a:r>
              <a:rPr lang="en-US" altLang="en-US" sz="1800" dirty="0">
                <a:ea typeface="ＭＳ Ｐゴシック" panose="020B0600070205080204" pitchFamily="34" charset="-128"/>
              </a:rPr>
              <a:t>UDF: Undefined? Never processed?</a:t>
            </a:r>
          </a:p>
          <a:p>
            <a:pPr lvl="1"/>
            <a:r>
              <a:rPr lang="en-US" altLang="en-US" sz="1800" dirty="0">
                <a:ea typeface="ＭＳ Ｐゴシック" panose="020B0600070205080204" pitchFamily="34" charset="-128"/>
              </a:rPr>
              <a:t>PROC: Force processing</a:t>
            </a:r>
          </a:p>
          <a:p>
            <a:r>
              <a:rPr lang="en-US" altLang="en-US" sz="2000" dirty="0">
                <a:ea typeface="ＭＳ Ｐゴシック" panose="020B0600070205080204" pitchFamily="34" charset="-128"/>
              </a:rPr>
              <a:t>Either</a:t>
            </a:r>
          </a:p>
          <a:p>
            <a:pPr lvl="1"/>
            <a:r>
              <a:rPr lang="en-US" altLang="en-US" sz="1800" dirty="0">
                <a:ea typeface="ＭＳ Ｐゴシック" panose="020B0600070205080204" pitchFamily="34" charset="-128"/>
              </a:rPr>
              <a:t>TPRO: Trace processing, set to 1 to debug record processing</a:t>
            </a:r>
          </a:p>
          <a:p>
            <a:endParaRPr lang="en-US" altLang="en-US" sz="2000" dirty="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078055A-1ED3-AA40-9810-596AA8BFDD86}"/>
              </a:ext>
            </a:extLst>
          </p:cNvPr>
          <p:cNvSpPr>
            <a:spLocks noGrp="1" noChangeArrowheads="1"/>
          </p:cNvSpPr>
          <p:nvPr>
            <p:ph type="title"/>
          </p:nvPr>
        </p:nvSpPr>
        <p:spPr/>
        <p:txBody>
          <a:bodyPr/>
          <a:lstStyle/>
          <a:p>
            <a:r>
              <a:rPr lang="en-US" altLang="en-US">
                <a:ea typeface="ＭＳ Ｐゴシック" panose="020B0600070205080204" pitchFamily="34" charset="-128"/>
              </a:rPr>
              <a:t>Record Scanning</a:t>
            </a:r>
          </a:p>
        </p:txBody>
      </p:sp>
      <p:sp>
        <p:nvSpPr>
          <p:cNvPr id="32770" name="Content Placeholder 2">
            <a:extLst>
              <a:ext uri="{FF2B5EF4-FFF2-40B4-BE49-F238E27FC236}">
                <a16:creationId xmlns:a16="http://schemas.microsoft.com/office/drawing/2014/main" id="{8F0089CD-846B-8247-8249-4885DF820CF4}"/>
              </a:ext>
            </a:extLst>
          </p:cNvPr>
          <p:cNvSpPr>
            <a:spLocks noGrp="1" noChangeArrowheads="1"/>
          </p:cNvSpPr>
          <p:nvPr>
            <p:ph idx="1"/>
          </p:nvPr>
        </p:nvSpPr>
        <p:spPr>
          <a:xfrm>
            <a:off x="1644650" y="1023938"/>
            <a:ext cx="8229600" cy="5416550"/>
          </a:xfrm>
        </p:spPr>
        <p:txBody>
          <a:bodyPr/>
          <a:lstStyle/>
          <a:p>
            <a:r>
              <a:rPr lang="en-US" altLang="en-US" sz="1800">
                <a:ea typeface="ＭＳ Ｐゴシック" panose="020B0600070205080204" pitchFamily="34" charset="-128"/>
              </a:rPr>
              <a:t>SCAN field:</a:t>
            </a:r>
          </a:p>
          <a:p>
            <a:pPr lvl="1"/>
            <a:r>
              <a:rPr lang="en-US" altLang="en-US" sz="1600">
                <a:ea typeface="ＭＳ Ｐゴシック" panose="020B0600070205080204" pitchFamily="34" charset="-128"/>
              </a:rPr>
              <a:t>When processed by other records:</a:t>
            </a:r>
            <a:br>
              <a:rPr lang="en-US" altLang="en-US" sz="1600">
                <a:ea typeface="ＭＳ Ｐゴシック" panose="020B0600070205080204" pitchFamily="34" charset="-128"/>
              </a:rPr>
            </a:br>
            <a:r>
              <a:rPr lang="en-US" altLang="en-US" sz="1600">
                <a:ea typeface="ＭＳ Ｐゴシック" panose="020B0600070205080204" pitchFamily="34" charset="-128"/>
              </a:rPr>
              <a:t>“Passive”   (default)</a:t>
            </a:r>
          </a:p>
          <a:p>
            <a:pPr lvl="1"/>
            <a:r>
              <a:rPr lang="en-US" altLang="en-US" sz="1600">
                <a:ea typeface="ＭＳ Ｐゴシック" panose="020B0600070205080204" pitchFamily="34" charset="-128"/>
              </a:rPr>
              <a:t>Periodically:</a:t>
            </a:r>
            <a:br>
              <a:rPr lang="en-US" altLang="en-US" sz="1600">
                <a:ea typeface="ＭＳ Ｐゴシック" panose="020B0600070205080204" pitchFamily="34" charset="-128"/>
              </a:rPr>
            </a:br>
            <a:r>
              <a:rPr lang="en-US" altLang="en-US" sz="1600">
                <a:ea typeface="ＭＳ Ｐゴシック" panose="020B0600070205080204" pitchFamily="34" charset="-128"/>
              </a:rPr>
              <a:t>“.1 second”, “.2 second”, “.5 second”,</a:t>
            </a:r>
            <a:br>
              <a:rPr lang="en-US" altLang="en-US" sz="1600">
                <a:ea typeface="ＭＳ Ｐゴシック" panose="020B0600070205080204" pitchFamily="34" charset="-128"/>
              </a:rPr>
            </a:br>
            <a:r>
              <a:rPr lang="en-US" altLang="en-US" sz="1600">
                <a:ea typeface="ＭＳ Ｐゴシック" panose="020B0600070205080204" pitchFamily="34" charset="-128"/>
              </a:rPr>
              <a:t> “1 second”, “2 second”, “5 second”, “10 second”</a:t>
            </a:r>
          </a:p>
          <a:p>
            <a:pPr lvl="1"/>
            <a:r>
              <a:rPr lang="en-US" altLang="en-US" sz="1600">
                <a:ea typeface="ＭＳ Ｐゴシック" panose="020B0600070205080204" pitchFamily="34" charset="-128"/>
              </a:rPr>
              <a:t>On event:</a:t>
            </a:r>
            <a:br>
              <a:rPr lang="en-US" altLang="en-US" sz="1600">
                <a:ea typeface="ＭＳ Ｐゴシック" panose="020B0600070205080204" pitchFamily="34" charset="-128"/>
              </a:rPr>
            </a:br>
            <a:r>
              <a:rPr lang="en-US" altLang="en-US" sz="1600">
                <a:ea typeface="ＭＳ Ｐゴシック" panose="020B0600070205080204" pitchFamily="34" charset="-128"/>
              </a:rPr>
              <a:t>“Event”    (EVNT field selects the event),</a:t>
            </a:r>
            <a:br>
              <a:rPr lang="en-US" altLang="en-US" sz="1600">
                <a:ea typeface="ＭＳ Ｐゴシック" panose="020B0600070205080204" pitchFamily="34" charset="-128"/>
              </a:rPr>
            </a:br>
            <a:r>
              <a:rPr lang="en-US" altLang="en-US" sz="1600">
                <a:ea typeface="ＭＳ Ｐゴシック" panose="020B0600070205080204" pitchFamily="34" charset="-128"/>
              </a:rPr>
              <a:t>“I/O Intr”  (if device support allows this)</a:t>
            </a:r>
          </a:p>
          <a:p>
            <a:r>
              <a:rPr lang="en-US" altLang="en-US" sz="1800">
                <a:ea typeface="ＭＳ Ｐゴシック" panose="020B0600070205080204" pitchFamily="34" charset="-128"/>
              </a:rPr>
              <a:t>PHAS field</a:t>
            </a:r>
          </a:p>
          <a:p>
            <a:pPr lvl="1"/>
            <a:r>
              <a:rPr lang="en-US" altLang="en-US" sz="1600">
                <a:ea typeface="ＭＳ Ｐゴシック" panose="020B0600070205080204" pitchFamily="34" charset="-128"/>
              </a:rPr>
              <a:t>Adds order to records that are on the same periodic scan</a:t>
            </a:r>
          </a:p>
          <a:p>
            <a:pPr lvl="2"/>
            <a:r>
              <a:rPr lang="en-US" altLang="en-US" sz="1400">
                <a:ea typeface="ＭＳ Ｐゴシック" panose="020B0600070205080204" pitchFamily="34" charset="-128"/>
              </a:rPr>
              <a:t>First PHAS=0, then PHAS=1, …</a:t>
            </a:r>
          </a:p>
          <a:p>
            <a:r>
              <a:rPr lang="en-US" altLang="en-US" sz="1800">
                <a:ea typeface="ＭＳ Ｐゴシック" panose="020B0600070205080204" pitchFamily="34" charset="-128"/>
              </a:rPr>
              <a:t>PINI</a:t>
            </a:r>
          </a:p>
          <a:p>
            <a:pPr lvl="1"/>
            <a:r>
              <a:rPr lang="en-US" altLang="en-US" sz="1600">
                <a:ea typeface="ＭＳ Ｐゴシック" panose="020B0600070205080204" pitchFamily="34" charset="-128"/>
              </a:rPr>
              <a:t>Set to “YES” to force record once on startup.</a:t>
            </a:r>
            <a:br>
              <a:rPr lang="en-US" altLang="en-US" sz="1600">
                <a:ea typeface="ＭＳ Ｐゴシック" panose="020B0600070205080204" pitchFamily="34" charset="-128"/>
              </a:rPr>
            </a:br>
            <a:r>
              <a:rPr lang="en-US" altLang="en-US" sz="1600">
                <a:ea typeface="ＭＳ Ｐゴシック" panose="020B0600070205080204" pitchFamily="34" charset="-128"/>
              </a:rPr>
              <a:t>Good idea for “operator input” records that are hardly ever changed, so they have an initial value.</a:t>
            </a:r>
          </a:p>
          <a:p>
            <a:r>
              <a:rPr lang="en-US" altLang="en-US" sz="2000">
                <a:ea typeface="ＭＳ Ｐゴシック" panose="020B0600070205080204" pitchFamily="34" charset="-128"/>
              </a:rPr>
              <a:t>PROC</a:t>
            </a:r>
          </a:p>
          <a:p>
            <a:pPr lvl="1"/>
            <a:r>
              <a:rPr lang="en-US" altLang="en-US" sz="1600">
                <a:ea typeface="ＭＳ Ｐゴシック" panose="020B0600070205080204" pitchFamily="34" charset="-128"/>
              </a:rPr>
              <a:t>Writing to this field will process a record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8C602802-E52F-034D-84C0-FE9FBFF52033}"/>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A8177E2-E191-A642-B8B1-8AC452F7A225}" type="slidenum">
              <a:rPr lang="en-US" altLang="en-US" sz="500" b="0">
                <a:solidFill>
                  <a:schemeClr val="tx2"/>
                </a:solidFill>
                <a:latin typeface="Times New Roman" panose="02020603050405020304" pitchFamily="18" charset="0"/>
              </a:rPr>
              <a:pPr algn="ctr">
                <a:spcBef>
                  <a:spcPct val="0"/>
                </a:spcBef>
                <a:buClrTx/>
                <a:buFontTx/>
                <a:buNone/>
              </a:pPr>
              <a:t>13</a:t>
            </a:fld>
            <a:endParaRPr lang="en-US" altLang="en-US" sz="500" b="0">
              <a:solidFill>
                <a:schemeClr val="tx2"/>
              </a:solidFill>
              <a:latin typeface="Times New Roman" panose="02020603050405020304" pitchFamily="18" charset="0"/>
            </a:endParaRPr>
          </a:p>
        </p:txBody>
      </p:sp>
      <p:sp>
        <p:nvSpPr>
          <p:cNvPr id="33794" name="Rectangle 2">
            <a:extLst>
              <a:ext uri="{FF2B5EF4-FFF2-40B4-BE49-F238E27FC236}">
                <a16:creationId xmlns:a16="http://schemas.microsoft.com/office/drawing/2014/main" id="{5F2C725A-2CFD-F24C-8CD7-A8C2DD46582F}"/>
              </a:ext>
            </a:extLst>
          </p:cNvPr>
          <p:cNvSpPr>
            <a:spLocks noGrp="1" noChangeArrowheads="1"/>
          </p:cNvSpPr>
          <p:nvPr>
            <p:ph type="title"/>
          </p:nvPr>
        </p:nvSpPr>
        <p:spPr>
          <a:xfrm>
            <a:off x="2106613" y="104776"/>
            <a:ext cx="8775700" cy="535531"/>
          </a:xfrm>
        </p:spPr>
        <p:txBody>
          <a:bodyPr/>
          <a:lstStyle/>
          <a:p>
            <a:r>
              <a:rPr lang="en-US" altLang="en-US">
                <a:ea typeface="ＭＳ Ｐゴシック" panose="020B0600070205080204" pitchFamily="34" charset="-128"/>
              </a:rPr>
              <a:t>Database vs. the Rest of the IOC</a:t>
            </a:r>
          </a:p>
        </p:txBody>
      </p:sp>
      <p:grpSp>
        <p:nvGrpSpPr>
          <p:cNvPr id="33795" name="Group 1">
            <a:extLst>
              <a:ext uri="{FF2B5EF4-FFF2-40B4-BE49-F238E27FC236}">
                <a16:creationId xmlns:a16="http://schemas.microsoft.com/office/drawing/2014/main" id="{8593D7E0-A7F2-9041-939F-90C6D0F6E5DE}"/>
              </a:ext>
            </a:extLst>
          </p:cNvPr>
          <p:cNvGrpSpPr>
            <a:grpSpLocks/>
          </p:cNvGrpSpPr>
          <p:nvPr/>
        </p:nvGrpSpPr>
        <p:grpSpPr bwMode="auto">
          <a:xfrm>
            <a:off x="5254625" y="817564"/>
            <a:ext cx="5375276" cy="4521785"/>
            <a:chOff x="3395690" y="844407"/>
            <a:chExt cx="5712028" cy="4495085"/>
          </a:xfrm>
        </p:grpSpPr>
        <p:sp>
          <p:nvSpPr>
            <p:cNvPr id="33797" name="Line 3">
              <a:extLst>
                <a:ext uri="{FF2B5EF4-FFF2-40B4-BE49-F238E27FC236}">
                  <a16:creationId xmlns:a16="http://schemas.microsoft.com/office/drawing/2014/main" id="{08E5A12D-4273-E745-B269-AEC0F37C395A}"/>
                </a:ext>
              </a:extLst>
            </p:cNvPr>
            <p:cNvSpPr>
              <a:spLocks noChangeShapeType="1"/>
            </p:cNvSpPr>
            <p:nvPr/>
          </p:nvSpPr>
          <p:spPr bwMode="auto">
            <a:xfrm>
              <a:off x="3414740" y="1246045"/>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798" name="Line 4">
              <a:extLst>
                <a:ext uri="{FF2B5EF4-FFF2-40B4-BE49-F238E27FC236}">
                  <a16:creationId xmlns:a16="http://schemas.microsoft.com/office/drawing/2014/main" id="{1A4136C7-1903-BA47-80ED-76BB95798251}"/>
                </a:ext>
              </a:extLst>
            </p:cNvPr>
            <p:cNvSpPr>
              <a:spLocks noChangeShapeType="1"/>
            </p:cNvSpPr>
            <p:nvPr/>
          </p:nvSpPr>
          <p:spPr bwMode="auto">
            <a:xfrm>
              <a:off x="3395690" y="3276457"/>
              <a:ext cx="2930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33799" name="Rectangle 5">
              <a:extLst>
                <a:ext uri="{FF2B5EF4-FFF2-40B4-BE49-F238E27FC236}">
                  <a16:creationId xmlns:a16="http://schemas.microsoft.com/office/drawing/2014/main" id="{9282B464-B609-BA4F-8C58-2E59A1858E30}"/>
                </a:ext>
              </a:extLst>
            </p:cNvPr>
            <p:cNvSpPr>
              <a:spLocks noChangeArrowheads="1"/>
            </p:cNvSpPr>
            <p:nvPr/>
          </p:nvSpPr>
          <p:spPr bwMode="auto">
            <a:xfrm>
              <a:off x="3839360" y="1839770"/>
              <a:ext cx="5268358" cy="2464658"/>
            </a:xfrm>
            <a:prstGeom prst="rect">
              <a:avLst/>
            </a:prstGeom>
            <a:solidFill>
              <a:srgbClr val="FFFF00"/>
            </a:solidFill>
            <a:ln w="19050">
              <a:solidFill>
                <a:schemeClr val="tx1"/>
              </a:solidFill>
              <a:miter lim="800000"/>
              <a:headEnd/>
              <a:tailEnd/>
            </a:ln>
          </p:spPr>
          <p:txBody>
            <a:bodyPr wrap="squar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
          <p:nvSpPr>
            <p:cNvPr id="33800" name="Text Box 6">
              <a:extLst>
                <a:ext uri="{FF2B5EF4-FFF2-40B4-BE49-F238E27FC236}">
                  <a16:creationId xmlns:a16="http://schemas.microsoft.com/office/drawing/2014/main" id="{DEC7BDC4-26B9-6B46-8325-DE47998CC56A}"/>
                </a:ext>
              </a:extLst>
            </p:cNvPr>
            <p:cNvSpPr txBox="1">
              <a:spLocks noChangeArrowheads="1"/>
            </p:cNvSpPr>
            <p:nvPr/>
          </p:nvSpPr>
          <p:spPr bwMode="auto">
            <a:xfrm>
              <a:off x="4870477" y="1844532"/>
              <a:ext cx="3954461"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Channel Access, PV Access</a:t>
              </a:r>
            </a:p>
          </p:txBody>
        </p:sp>
        <p:sp>
          <p:nvSpPr>
            <p:cNvPr id="33801" name="Text Box 7">
              <a:extLst>
                <a:ext uri="{FF2B5EF4-FFF2-40B4-BE49-F238E27FC236}">
                  <a16:creationId xmlns:a16="http://schemas.microsoft.com/office/drawing/2014/main" id="{65B61ADC-8E21-6549-A5D4-3393846B76C8}"/>
                </a:ext>
              </a:extLst>
            </p:cNvPr>
            <p:cNvSpPr txBox="1">
              <a:spLocks noChangeArrowheads="1"/>
            </p:cNvSpPr>
            <p:nvPr/>
          </p:nvSpPr>
          <p:spPr bwMode="auto">
            <a:xfrm>
              <a:off x="3430615" y="844407"/>
              <a:ext cx="758366" cy="39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10000"/>
                </a:spcBef>
                <a:spcAft>
                  <a:spcPct val="10000"/>
                </a:spcAft>
                <a:buClr>
                  <a:srgbClr val="C28500"/>
                </a:buClr>
                <a:buSzPct val="125000"/>
                <a:buFont typeface="Times" pitchFamily="2" charset="0"/>
                <a:buNone/>
              </a:pPr>
              <a:r>
                <a:rPr lang="en-US" altLang="en-US" sz="2000">
                  <a:solidFill>
                    <a:schemeClr val="tx1"/>
                  </a:solidFill>
                </a:rPr>
                <a:t>LAN</a:t>
              </a:r>
            </a:p>
          </p:txBody>
        </p:sp>
        <p:sp>
          <p:nvSpPr>
            <p:cNvPr id="33802" name="Line 8">
              <a:extLst>
                <a:ext uri="{FF2B5EF4-FFF2-40B4-BE49-F238E27FC236}">
                  <a16:creationId xmlns:a16="http://schemas.microsoft.com/office/drawing/2014/main" id="{BC5F29AC-0FE6-614D-88B7-8E08C093D1F7}"/>
                </a:ext>
              </a:extLst>
            </p:cNvPr>
            <p:cNvSpPr>
              <a:spLocks noChangeShapeType="1"/>
            </p:cNvSpPr>
            <p:nvPr/>
          </p:nvSpPr>
          <p:spPr bwMode="auto">
            <a:xfrm>
              <a:off x="6430990" y="1239695"/>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3" name="Text Box 9">
              <a:extLst>
                <a:ext uri="{FF2B5EF4-FFF2-40B4-BE49-F238E27FC236}">
                  <a16:creationId xmlns:a16="http://schemas.microsoft.com/office/drawing/2014/main" id="{366A0FEC-A892-EE4E-8748-81276498DA1C}"/>
                </a:ext>
              </a:extLst>
            </p:cNvPr>
            <p:cNvSpPr txBox="1">
              <a:spLocks noChangeArrowheads="1"/>
            </p:cNvSpPr>
            <p:nvPr/>
          </p:nvSpPr>
          <p:spPr bwMode="auto">
            <a:xfrm>
              <a:off x="7340627" y="2649395"/>
              <a:ext cx="1592263"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7F7F7F"/>
                  </a:solidFill>
                </a:rPr>
                <a:t>Sequencer</a:t>
              </a:r>
            </a:p>
          </p:txBody>
        </p:sp>
        <p:sp>
          <p:nvSpPr>
            <p:cNvPr id="33804" name="Line 10">
              <a:extLst>
                <a:ext uri="{FF2B5EF4-FFF2-40B4-BE49-F238E27FC236}">
                  <a16:creationId xmlns:a16="http://schemas.microsoft.com/office/drawing/2014/main" id="{EF6F1AD9-31F6-9E4D-8D6F-30D49373B14D}"/>
                </a:ext>
              </a:extLst>
            </p:cNvPr>
            <p:cNvSpPr>
              <a:spLocks noChangeShapeType="1"/>
            </p:cNvSpPr>
            <p:nvPr/>
          </p:nvSpPr>
          <p:spPr bwMode="auto">
            <a:xfrm flipH="1">
              <a:off x="6011890" y="2281095"/>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5" name="Text Box 12">
              <a:extLst>
                <a:ext uri="{FF2B5EF4-FFF2-40B4-BE49-F238E27FC236}">
                  <a16:creationId xmlns:a16="http://schemas.microsoft.com/office/drawing/2014/main" id="{D94C9F63-4385-C944-A1BE-EA5662E2347A}"/>
                </a:ext>
              </a:extLst>
            </p:cNvPr>
            <p:cNvSpPr txBox="1">
              <a:spLocks noChangeArrowheads="1"/>
            </p:cNvSpPr>
            <p:nvPr/>
          </p:nvSpPr>
          <p:spPr bwMode="auto">
            <a:xfrm>
              <a:off x="4706965" y="3906695"/>
              <a:ext cx="2651125"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Device Support</a:t>
              </a:r>
            </a:p>
          </p:txBody>
        </p:sp>
        <p:sp>
          <p:nvSpPr>
            <p:cNvPr id="33806" name="Text Box 13">
              <a:extLst>
                <a:ext uri="{FF2B5EF4-FFF2-40B4-BE49-F238E27FC236}">
                  <a16:creationId xmlns:a16="http://schemas.microsoft.com/office/drawing/2014/main" id="{92208DB3-764B-CA45-ACB5-CC50D4229DA0}"/>
                </a:ext>
              </a:extLst>
            </p:cNvPr>
            <p:cNvSpPr txBox="1">
              <a:spLocks noChangeArrowheads="1"/>
            </p:cNvSpPr>
            <p:nvPr/>
          </p:nvSpPr>
          <p:spPr bwMode="auto">
            <a:xfrm>
              <a:off x="4143402" y="4941745"/>
              <a:ext cx="4816475" cy="39774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 Hardware</a:t>
              </a:r>
            </a:p>
          </p:txBody>
        </p:sp>
        <p:sp>
          <p:nvSpPr>
            <p:cNvPr id="33807" name="Line 14">
              <a:extLst>
                <a:ext uri="{FF2B5EF4-FFF2-40B4-BE49-F238E27FC236}">
                  <a16:creationId xmlns:a16="http://schemas.microsoft.com/office/drawing/2014/main" id="{6876977A-9186-F547-81A1-9CBF4DA1CE5B}"/>
                </a:ext>
              </a:extLst>
            </p:cNvPr>
            <p:cNvSpPr>
              <a:spLocks noChangeShapeType="1"/>
            </p:cNvSpPr>
            <p:nvPr/>
          </p:nvSpPr>
          <p:spPr bwMode="auto">
            <a:xfrm>
              <a:off x="6013477" y="3560620"/>
              <a:ext cx="0" cy="3476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8" name="Text Box 15">
              <a:extLst>
                <a:ext uri="{FF2B5EF4-FFF2-40B4-BE49-F238E27FC236}">
                  <a16:creationId xmlns:a16="http://schemas.microsoft.com/office/drawing/2014/main" id="{EA7698C7-F493-FC45-A9B9-2139F5A7EDEC}"/>
                </a:ext>
              </a:extLst>
            </p:cNvPr>
            <p:cNvSpPr txBox="1">
              <a:spLocks noChangeArrowheads="1"/>
            </p:cNvSpPr>
            <p:nvPr/>
          </p:nvSpPr>
          <p:spPr bwMode="auto">
            <a:xfrm>
              <a:off x="3979891" y="1850882"/>
              <a:ext cx="828676" cy="39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IOC</a:t>
              </a:r>
            </a:p>
          </p:txBody>
        </p:sp>
        <p:sp>
          <p:nvSpPr>
            <p:cNvPr id="33809" name="Line 17">
              <a:extLst>
                <a:ext uri="{FF2B5EF4-FFF2-40B4-BE49-F238E27FC236}">
                  <a16:creationId xmlns:a16="http://schemas.microsoft.com/office/drawing/2014/main" id="{6A5CA9C7-8140-AF47-AD4B-EFEB5F7A9373}"/>
                </a:ext>
              </a:extLst>
            </p:cNvPr>
            <p:cNvSpPr>
              <a:spLocks noChangeShapeType="1"/>
            </p:cNvSpPr>
            <p:nvPr/>
          </p:nvSpPr>
          <p:spPr bwMode="auto">
            <a:xfrm>
              <a:off x="6367490" y="4340082"/>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10" name="Text Box 18">
              <a:extLst>
                <a:ext uri="{FF2B5EF4-FFF2-40B4-BE49-F238E27FC236}">
                  <a16:creationId xmlns:a16="http://schemas.microsoft.com/office/drawing/2014/main" id="{9655AC3B-BAD8-A844-89B4-A92B2366B6A2}"/>
                </a:ext>
              </a:extLst>
            </p:cNvPr>
            <p:cNvSpPr txBox="1">
              <a:spLocks noChangeArrowheads="1"/>
            </p:cNvSpPr>
            <p:nvPr/>
          </p:nvSpPr>
          <p:spPr bwMode="auto">
            <a:xfrm>
              <a:off x="4910165" y="2657332"/>
              <a:ext cx="2219325" cy="892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800000"/>
                  </a:solidFill>
                </a:rPr>
                <a:t>Database</a:t>
              </a:r>
            </a:p>
            <a:p>
              <a:pPr>
                <a:lnSpc>
                  <a:spcPct val="100000"/>
                </a:lnSpc>
                <a:spcBef>
                  <a:spcPct val="50000"/>
                </a:spcBef>
                <a:spcAft>
                  <a:spcPct val="10000"/>
                </a:spcAft>
                <a:buClr>
                  <a:srgbClr val="C28500"/>
                </a:buClr>
                <a:buSzPct val="125000"/>
                <a:buFont typeface="Times" pitchFamily="2" charset="0"/>
                <a:buNone/>
              </a:pPr>
              <a:endParaRPr lang="en-US" altLang="en-US" sz="2000">
                <a:solidFill>
                  <a:schemeClr val="tx1"/>
                </a:solidFill>
              </a:endParaRPr>
            </a:p>
          </p:txBody>
        </p:sp>
        <p:sp>
          <p:nvSpPr>
            <p:cNvPr id="33811" name="Line 19">
              <a:extLst>
                <a:ext uri="{FF2B5EF4-FFF2-40B4-BE49-F238E27FC236}">
                  <a16:creationId xmlns:a16="http://schemas.microsoft.com/office/drawing/2014/main" id="{18186E92-57C1-674E-8506-0E389CF2EA23}"/>
                </a:ext>
              </a:extLst>
            </p:cNvPr>
            <p:cNvSpPr>
              <a:spLocks noChangeShapeType="1"/>
            </p:cNvSpPr>
            <p:nvPr/>
          </p:nvSpPr>
          <p:spPr bwMode="auto">
            <a:xfrm flipH="1">
              <a:off x="7843865" y="2281095"/>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20498" name="Content Placeholder 18">
            <a:extLst>
              <a:ext uri="{FF2B5EF4-FFF2-40B4-BE49-F238E27FC236}">
                <a16:creationId xmlns:a16="http://schemas.microsoft.com/office/drawing/2014/main" id="{525C6E53-5890-E549-93E7-110C0AAF0739}"/>
              </a:ext>
            </a:extLst>
          </p:cNvPr>
          <p:cNvSpPr>
            <a:spLocks noGrp="1" noChangeArrowheads="1"/>
          </p:cNvSpPr>
          <p:nvPr>
            <p:ph idx="1"/>
          </p:nvPr>
        </p:nvSpPr>
        <p:spPr>
          <a:xfrm>
            <a:off x="986505" y="817564"/>
            <a:ext cx="3562350" cy="6040437"/>
          </a:xfrm>
        </p:spPr>
        <p:txBody>
          <a:bodyPr/>
          <a:lstStyle/>
          <a:p>
            <a:pPr>
              <a:defRPr/>
            </a:pPr>
            <a:r>
              <a:rPr lang="en-US" altLang="en-US" sz="2000" dirty="0">
                <a:ea typeface="ＭＳ Ｐゴシック" panose="020B0600070205080204" pitchFamily="34" charset="-128"/>
              </a:rPr>
              <a:t>Record scanning runs at higher priority than Channel Access</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or PV Access</a:t>
            </a:r>
          </a:p>
          <a:p>
            <a:pPr lvl="1">
              <a:defRPr/>
            </a:pPr>
            <a:r>
              <a:rPr lang="en-US" altLang="en-US" sz="1600" dirty="0">
                <a:ea typeface="ＭＳ Ｐゴシック" panose="020B0600070205080204" pitchFamily="34" charset="-128"/>
              </a:rPr>
              <a:t>At high CPU load, PVs might not connect while records are still processed</a:t>
            </a:r>
          </a:p>
          <a:p>
            <a:pPr>
              <a:defRPr/>
            </a:pPr>
            <a:r>
              <a:rPr lang="en-US" altLang="en-US" sz="2000" dirty="0">
                <a:ea typeface="ＭＳ Ｐゴシック" panose="020B0600070205080204" pitchFamily="34" charset="-128"/>
              </a:rPr>
              <a:t>0.1 second scan runs at higher priority than 10 second scan</a:t>
            </a:r>
          </a:p>
          <a:p>
            <a:pPr>
              <a:defRPr/>
            </a:pPr>
            <a:r>
              <a:rPr lang="en-US" altLang="en-US" sz="2000" dirty="0">
                <a:ea typeface="ＭＳ Ｐゴシック" panose="020B0600070205080204" pitchFamily="34" charset="-128"/>
              </a:rPr>
              <a:t>PRIO field selects priority for </a:t>
            </a:r>
            <a:r>
              <a:rPr lang="en-US" altLang="en-US" sz="2000" dirty="0" err="1">
                <a:ea typeface="ＭＳ Ｐゴシック" panose="020B0600070205080204" pitchFamily="34" charset="-128"/>
              </a:rPr>
              <a:t>async</a:t>
            </a:r>
            <a:r>
              <a:rPr lang="en-US" altLang="en-US" sz="2000" dirty="0">
                <a:ea typeface="ＭＳ Ｐゴシック" panose="020B0600070205080204" pitchFamily="34" charset="-128"/>
              </a:rPr>
              <a:t>.</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completion and</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event-scanned record</a:t>
            </a:r>
          </a:p>
          <a:p>
            <a:pPr marL="0" indent="0">
              <a:buNone/>
              <a:defRPr/>
            </a:pPr>
            <a:r>
              <a:rPr lang="en-US" altLang="en-US" sz="2000" dirty="0">
                <a:ea typeface="ＭＳ Ｐゴシック" panose="020B0600070205080204" pitchFamily="34" charset="-128"/>
              </a:rPr>
              <a:t>Your mileage might vary</a:t>
            </a:r>
          </a:p>
          <a:p>
            <a:pPr lvl="1">
              <a:defRPr/>
            </a:pPr>
            <a:r>
              <a:rPr lang="en-US" altLang="en-US" sz="1800" dirty="0">
                <a:ea typeface="ＭＳ Ｐゴシック" panose="020B0600070205080204" pitchFamily="34" charset="-128"/>
              </a:rPr>
              <a:t>RTOS or plain Linux?</a:t>
            </a:r>
          </a:p>
          <a:p>
            <a:pPr>
              <a:defRPr/>
            </a:pPr>
            <a:endParaRPr lang="en-US" altLang="en-US" sz="2400" dirty="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94233E1-218C-8543-A96C-CAE514938FC4}"/>
              </a:ext>
            </a:extLst>
          </p:cNvPr>
          <p:cNvSpPr>
            <a:spLocks noGrp="1" noChangeArrowheads="1"/>
          </p:cNvSpPr>
          <p:nvPr>
            <p:ph type="title"/>
          </p:nvPr>
        </p:nvSpPr>
        <p:spPr/>
        <p:txBody>
          <a:bodyPr/>
          <a:lstStyle/>
          <a:p>
            <a:r>
              <a:rPr lang="en-US" altLang="en-US">
                <a:ea typeface="ＭＳ Ｐゴシック" panose="020B0600070205080204" pitchFamily="34" charset="-128"/>
              </a:rPr>
              <a:t>Common Input/Output Record Fields</a:t>
            </a:r>
          </a:p>
        </p:txBody>
      </p:sp>
      <p:sp>
        <p:nvSpPr>
          <p:cNvPr id="35842" name="Content Placeholder 2">
            <a:extLst>
              <a:ext uri="{FF2B5EF4-FFF2-40B4-BE49-F238E27FC236}">
                <a16:creationId xmlns:a16="http://schemas.microsoft.com/office/drawing/2014/main" id="{4E7D8DD1-7C4F-8147-9E2A-BC12FB0687A6}"/>
              </a:ext>
            </a:extLst>
          </p:cNvPr>
          <p:cNvSpPr>
            <a:spLocks noGrp="1" noChangeArrowheads="1"/>
          </p:cNvSpPr>
          <p:nvPr>
            <p:ph idx="1"/>
          </p:nvPr>
        </p:nvSpPr>
        <p:spPr>
          <a:xfrm>
            <a:off x="1644651" y="911225"/>
            <a:ext cx="8863013" cy="5956300"/>
          </a:xfrm>
        </p:spPr>
        <p:txBody>
          <a:bodyPr/>
          <a:lstStyle/>
          <a:p>
            <a:r>
              <a:rPr lang="en-US" altLang="en-US" sz="2400">
                <a:ea typeface="ＭＳ Ｐゴシック" panose="020B0600070205080204" pitchFamily="34" charset="-128"/>
              </a:rPr>
              <a:t>DTYP: Device type</a:t>
            </a:r>
          </a:p>
          <a:p>
            <a:r>
              <a:rPr lang="en-US" altLang="en-US" sz="2400">
                <a:ea typeface="ＭＳ Ｐゴシック" panose="020B0600070205080204" pitchFamily="34" charset="-128"/>
              </a:rPr>
              <a:t>INP/OUT: How to read/write, format depends on DTYP</a:t>
            </a:r>
          </a:p>
          <a:p>
            <a:r>
              <a:rPr lang="en-US" altLang="en-US" sz="2400">
                <a:ea typeface="ＭＳ Ｐゴシック" panose="020B0600070205080204" pitchFamily="34" charset="-128"/>
              </a:rPr>
              <a:t>RVAL: Raw value (e.g. 16 bit integer)</a:t>
            </a:r>
          </a:p>
          <a:p>
            <a:r>
              <a:rPr lang="en-US" altLang="en-US" sz="2400">
                <a:ea typeface="ＭＳ Ｐゴシック" panose="020B0600070205080204" pitchFamily="34" charset="-128"/>
              </a:rPr>
              <a:t>VAL: Engineering unit value (e.g. 64bit float)</a:t>
            </a:r>
          </a:p>
          <a:p>
            <a:pPr>
              <a:buFont typeface="Symbol" pitchFamily="2" charset="2"/>
              <a:buNone/>
            </a:pPr>
            <a:r>
              <a:rPr lang="en-US" altLang="en-US" sz="2400">
                <a:ea typeface="ＭＳ Ｐゴシック" panose="020B0600070205080204" pitchFamily="34" charset="-128"/>
              </a:rPr>
              <a:t>Output Only:</a:t>
            </a:r>
          </a:p>
          <a:p>
            <a:r>
              <a:rPr lang="en-US" altLang="en-US" sz="2400">
                <a:ea typeface="ＭＳ Ｐゴシック" panose="020B0600070205080204" pitchFamily="34" charset="-128"/>
              </a:rPr>
              <a:t>DOL: Desired Output Link.</a:t>
            </a:r>
            <a:br>
              <a:rPr lang="en-US" altLang="en-US" sz="2400">
                <a:ea typeface="ＭＳ Ｐゴシック" panose="020B0600070205080204" pitchFamily="34" charset="-128"/>
              </a:rPr>
            </a:br>
            <a:r>
              <a:rPr lang="en-US" altLang="en-US" sz="2400" i="1">
                <a:ea typeface="ＭＳ Ｐゴシック" panose="020B0600070205080204" pitchFamily="34" charset="-128"/>
              </a:rPr>
              <a:t>Output </a:t>
            </a:r>
            <a:r>
              <a:rPr lang="en-US" altLang="en-US" sz="2400">
                <a:ea typeface="ＭＳ Ｐゴシック" panose="020B0600070205080204" pitchFamily="34" charset="-128"/>
              </a:rPr>
              <a:t>records </a:t>
            </a:r>
            <a:r>
              <a:rPr lang="en-US" altLang="en-US" sz="2400" u="sng">
                <a:ea typeface="ＭＳ Ｐゴシック" panose="020B0600070205080204" pitchFamily="34" charset="-128"/>
              </a:rPr>
              <a:t>read</a:t>
            </a:r>
            <a:r>
              <a:rPr lang="en-US" altLang="en-US" sz="2400">
                <a:ea typeface="ＭＳ Ｐゴシック" panose="020B0600070205080204" pitchFamily="34" charset="-128"/>
              </a:rPr>
              <a:t> this link to get VAL,</a:t>
            </a:r>
            <a:br>
              <a:rPr lang="en-US" altLang="en-US" sz="2400">
                <a:ea typeface="ＭＳ Ｐゴシック" panose="020B0600070205080204" pitchFamily="34" charset="-128"/>
              </a:rPr>
            </a:br>
            <a:r>
              <a:rPr lang="en-US" altLang="en-US" sz="2400">
                <a:ea typeface="ＭＳ Ｐゴシック" panose="020B0600070205080204" pitchFamily="34" charset="-128"/>
              </a:rPr>
              <a:t>then write to OUT…</a:t>
            </a:r>
          </a:p>
          <a:p>
            <a:r>
              <a:rPr lang="en-US" altLang="en-US" sz="2400">
                <a:ea typeface="ＭＳ Ｐゴシック" panose="020B0600070205080204" pitchFamily="34" charset="-128"/>
              </a:rPr>
              <a:t>OMSL: .. if Output Mode SeLect = closed_loop</a:t>
            </a:r>
          </a:p>
          <a:p>
            <a:r>
              <a:rPr lang="en-US" altLang="en-US" sz="2400">
                <a:ea typeface="ＭＳ Ｐゴシック" panose="020B0600070205080204" pitchFamily="34" charset="-128"/>
              </a:rPr>
              <a:t>IVOA: Invalid Output Action</a:t>
            </a:r>
          </a:p>
          <a:p>
            <a:r>
              <a:rPr lang="en-US" altLang="en-US" sz="2400">
                <a:ea typeface="ＭＳ Ｐゴシック" panose="020B0600070205080204" pitchFamily="34" charset="-128"/>
              </a:rPr>
              <a:t>DRVL, DRVH: Drive limits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BC6A5FF-25D9-FB42-A952-C755D6450AB8}"/>
              </a:ext>
            </a:extLst>
          </p:cNvPr>
          <p:cNvSpPr>
            <a:spLocks noGrp="1" noChangeArrowheads="1"/>
          </p:cNvSpPr>
          <p:nvPr>
            <p:ph type="title"/>
          </p:nvPr>
        </p:nvSpPr>
        <p:spPr/>
        <p:txBody>
          <a:bodyPr/>
          <a:lstStyle/>
          <a:p>
            <a:r>
              <a:rPr lang="en-US" altLang="en-US">
                <a:ea typeface="ＭＳ Ｐゴシック" panose="020B0600070205080204" pitchFamily="34" charset="-128"/>
              </a:rPr>
              <a:t>Extending </a:t>
            </a:r>
            <a:r>
              <a:rPr lang="ja-JP" altLang="en-US">
                <a:ea typeface="ＭＳ Ｐゴシック" panose="020B0600070205080204" pitchFamily="34" charset="-128"/>
              </a:rPr>
              <a:t>“</a:t>
            </a:r>
            <a:r>
              <a:rPr lang="en-US" altLang="ja-JP">
                <a:ea typeface="ＭＳ Ｐゴシック" panose="020B0600070205080204" pitchFamily="34" charset="-128"/>
              </a:rPr>
              <a:t>first.db</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
        <p:nvSpPr>
          <p:cNvPr id="36866" name="Content Placeholder 2">
            <a:extLst>
              <a:ext uri="{FF2B5EF4-FFF2-40B4-BE49-F238E27FC236}">
                <a16:creationId xmlns:a16="http://schemas.microsoft.com/office/drawing/2014/main" id="{55CCA7C2-8C5D-E243-BE77-45981CC6E1F7}"/>
              </a:ext>
            </a:extLst>
          </p:cNvPr>
          <p:cNvSpPr>
            <a:spLocks noGrp="1" noChangeArrowheads="1"/>
          </p:cNvSpPr>
          <p:nvPr>
            <p:ph idx="1"/>
          </p:nvPr>
        </p:nvSpPr>
        <p:spPr>
          <a:xfrm>
            <a:off x="1779588" y="950914"/>
            <a:ext cx="4068762" cy="3933825"/>
          </a:xfrm>
        </p:spPr>
        <p:txBody>
          <a:bodyPr/>
          <a:lstStyle/>
          <a:p>
            <a:pPr>
              <a:buFont typeface="Symbol" pitchFamily="2" charset="2"/>
              <a:buNone/>
            </a:pPr>
            <a:r>
              <a:rPr lang="en-US" altLang="en-US" sz="1000">
                <a:latin typeface="Courier" pitchFamily="2" charset="0"/>
                <a:ea typeface="ＭＳ Ｐゴシック" panose="020B0600070205080204" pitchFamily="34" charset="-128"/>
              </a:rPr>
              <a:t># A ramp from 0 to 'limit', were limit</a:t>
            </a:r>
          </a:p>
          <a:p>
            <a:pPr>
              <a:buFont typeface="Symbol" pitchFamily="2" charset="2"/>
              <a:buNone/>
            </a:pPr>
            <a:r>
              <a:rPr lang="en-US" altLang="en-US" sz="1000">
                <a:latin typeface="Courier" pitchFamily="2" charset="0"/>
                <a:ea typeface="ＭＳ Ｐゴシック" panose="020B0600070205080204" pitchFamily="34" charset="-128"/>
              </a:rPr>
              <a:t># can be configured via a separate record</a:t>
            </a:r>
          </a:p>
          <a:p>
            <a:pPr>
              <a:buFont typeface="Symbol" pitchFamily="2" charset="2"/>
              <a:buNone/>
            </a:pPr>
            <a:r>
              <a:rPr lang="en-US" altLang="en-US" sz="1000">
                <a:latin typeface="Courier" pitchFamily="2" charset="0"/>
                <a:ea typeface="ＭＳ Ｐゴシック" panose="020B0600070205080204" pitchFamily="34" charset="-128"/>
              </a:rPr>
              <a:t>record(ao, "$(S):limit")</a:t>
            </a:r>
          </a:p>
          <a:p>
            <a:pPr>
              <a:buFont typeface="Symbol" pitchFamily="2" charset="2"/>
              <a:buNone/>
            </a:pPr>
            <a:r>
              <a:rPr lang="en-US" altLang="en-US" sz="1000">
                <a:latin typeface="Courier" pitchFamily="2" charset="0"/>
                <a:ea typeface="ＭＳ Ｐゴシック" panose="020B0600070205080204" pitchFamily="34" charset="-128"/>
              </a:rPr>
              <a:t>{</a:t>
            </a:r>
          </a:p>
          <a:p>
            <a:pPr>
              <a:buFont typeface="Symbol" pitchFamily="2" charset="2"/>
              <a:buNone/>
            </a:pPr>
            <a:r>
              <a:rPr lang="en-US" altLang="en-US" sz="1000">
                <a:latin typeface="Courier" pitchFamily="2" charset="0"/>
                <a:ea typeface="ＭＳ Ｐゴシック" panose="020B0600070205080204" pitchFamily="34" charset="-128"/>
              </a:rPr>
              <a:t>   field(DRVH, "100")</a:t>
            </a:r>
          </a:p>
          <a:p>
            <a:pPr>
              <a:buFont typeface="Symbol" pitchFamily="2" charset="2"/>
              <a:buNone/>
            </a:pPr>
            <a:r>
              <a:rPr lang="en-US" altLang="en-US" sz="1000">
                <a:latin typeface="Courier" pitchFamily="2" charset="0"/>
                <a:ea typeface="ＭＳ Ｐゴシック" panose="020B0600070205080204" pitchFamily="34" charset="-128"/>
              </a:rPr>
              <a:t>   field(DOL,  "10")</a:t>
            </a:r>
          </a:p>
          <a:p>
            <a:pPr>
              <a:buFont typeface="Symbol" pitchFamily="2" charset="2"/>
              <a:buNone/>
            </a:pPr>
            <a:r>
              <a:rPr lang="en-US" altLang="en-US" sz="1000">
                <a:latin typeface="Courier" pitchFamily="2" charset="0"/>
                <a:ea typeface="ＭＳ Ｐゴシック" panose="020B0600070205080204" pitchFamily="34" charset="-128"/>
              </a:rPr>
              <a:t>   field(PINI, "YES")</a:t>
            </a:r>
          </a:p>
          <a:p>
            <a:pPr>
              <a:buFont typeface="Symbol" pitchFamily="2" charset="2"/>
              <a:buNone/>
            </a:pPr>
            <a:r>
              <a:rPr lang="en-US" altLang="en-US" sz="1000">
                <a:latin typeface="Courier" pitchFamily="2" charset="0"/>
                <a:ea typeface="ＭＳ Ｐゴシック" panose="020B0600070205080204" pitchFamily="34" charset="-128"/>
              </a:rPr>
              <a:t>}</a:t>
            </a:r>
          </a:p>
          <a:p>
            <a:pPr>
              <a:buFont typeface="Symbol" pitchFamily="2" charset="2"/>
              <a:buNone/>
            </a:pPr>
            <a:endParaRPr lang="en-US" altLang="en-US" sz="1000">
              <a:latin typeface="Courier" pitchFamily="2" charset="0"/>
              <a:ea typeface="ＭＳ Ｐゴシック" panose="020B0600070205080204" pitchFamily="34" charset="-128"/>
            </a:endParaRPr>
          </a:p>
          <a:p>
            <a:pPr>
              <a:buFont typeface="Symbol" pitchFamily="2" charset="2"/>
              <a:buNone/>
            </a:pPr>
            <a:r>
              <a:rPr lang="en-US" altLang="en-US" sz="1000">
                <a:latin typeface="Courier" pitchFamily="2" charset="0"/>
                <a:ea typeface="ＭＳ Ｐゴシック" panose="020B0600070205080204" pitchFamily="34" charset="-128"/>
              </a:rPr>
              <a:t>record(calc, "$(S):ramp")</a:t>
            </a:r>
          </a:p>
          <a:p>
            <a:pPr>
              <a:buFont typeface="Symbol" pitchFamily="2" charset="2"/>
              <a:buNone/>
            </a:pPr>
            <a:r>
              <a:rPr lang="en-US" altLang="en-US" sz="1000">
                <a:latin typeface="Courier" pitchFamily="2" charset="0"/>
                <a:ea typeface="ＭＳ Ｐゴシック" panose="020B0600070205080204" pitchFamily="34" charset="-128"/>
              </a:rPr>
              <a:t>{</a:t>
            </a:r>
          </a:p>
          <a:p>
            <a:pPr>
              <a:buFont typeface="Symbol" pitchFamily="2" charset="2"/>
              <a:buNone/>
            </a:pPr>
            <a:r>
              <a:rPr lang="en-US" altLang="en-US" sz="1000">
                <a:latin typeface="Courier" pitchFamily="2" charset="0"/>
                <a:ea typeface="ＭＳ Ｐゴシック" panose="020B0600070205080204" pitchFamily="34" charset="-128"/>
              </a:rPr>
              <a:t>   field(SCAN, "1 second")</a:t>
            </a:r>
          </a:p>
          <a:p>
            <a:pPr>
              <a:buFont typeface="Symbol" pitchFamily="2" charset="2"/>
              <a:buNone/>
            </a:pPr>
            <a:r>
              <a:rPr lang="en-US" altLang="en-US" sz="1000">
                <a:latin typeface="Courier" pitchFamily="2" charset="0"/>
                <a:ea typeface="ＭＳ Ｐゴシック" panose="020B0600070205080204" pitchFamily="34" charset="-128"/>
              </a:rPr>
              <a:t>   field(INPA, "$(S):ramp")</a:t>
            </a:r>
          </a:p>
          <a:p>
            <a:pPr>
              <a:buFont typeface="Symbol" pitchFamily="2" charset="2"/>
              <a:buNone/>
            </a:pPr>
            <a:r>
              <a:rPr lang="en-US" altLang="en-US" sz="1000">
                <a:latin typeface="Courier" pitchFamily="2" charset="0"/>
                <a:ea typeface="ＭＳ Ｐゴシック" panose="020B0600070205080204" pitchFamily="34" charset="-128"/>
              </a:rPr>
              <a:t>   field(INPB, "$(S):limit")</a:t>
            </a:r>
          </a:p>
          <a:p>
            <a:pPr>
              <a:buFont typeface="Symbol" pitchFamily="2" charset="2"/>
              <a:buNone/>
            </a:pPr>
            <a:r>
              <a:rPr lang="en-US" altLang="en-US" sz="1000">
                <a:latin typeface="Courier" pitchFamily="2" charset="0"/>
                <a:ea typeface="ＭＳ Ｐゴシック" panose="020B0600070205080204" pitchFamily="34" charset="-128"/>
              </a:rPr>
              <a:t>   field(CALC, "A&lt;B ? A+1 : 0")</a:t>
            </a:r>
          </a:p>
          <a:p>
            <a:pPr>
              <a:buFont typeface="Symbol" pitchFamily="2" charset="2"/>
              <a:buNone/>
            </a:pPr>
            <a:r>
              <a:rPr lang="en-US" altLang="en-US" sz="1000">
                <a:latin typeface="Courier" pitchFamily="2" charset="0"/>
                <a:ea typeface="ＭＳ Ｐゴシック" panose="020B0600070205080204" pitchFamily="34" charset="-128"/>
              </a:rPr>
              <a:t>}</a:t>
            </a:r>
          </a:p>
        </p:txBody>
      </p:sp>
      <p:sp>
        <p:nvSpPr>
          <p:cNvPr id="6" name="Rounded Rectangular Callout 5">
            <a:extLst>
              <a:ext uri="{FF2B5EF4-FFF2-40B4-BE49-F238E27FC236}">
                <a16:creationId xmlns:a16="http://schemas.microsoft.com/office/drawing/2014/main" id="{0D46501B-045A-5547-9402-D10A1C8E83E9}"/>
              </a:ext>
            </a:extLst>
          </p:cNvPr>
          <p:cNvSpPr/>
          <p:nvPr/>
        </p:nvSpPr>
        <p:spPr bwMode="auto">
          <a:xfrm>
            <a:off x="6980238" y="1516064"/>
            <a:ext cx="3008312" cy="1868487"/>
          </a:xfrm>
          <a:prstGeom prst="wedgeRoundRectCallout">
            <a:avLst>
              <a:gd name="adj1" fmla="val -195667"/>
              <a:gd name="adj2" fmla="val -37699"/>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a:t>Using </a:t>
            </a:r>
            <a:r>
              <a:rPr lang="en-US" altLang="en-US" sz="1800"/>
              <a:t>‘</a:t>
            </a:r>
            <a:r>
              <a:rPr lang="en-US" altLang="x-none" sz="1800"/>
              <a:t>output</a:t>
            </a:r>
            <a:r>
              <a:rPr lang="en-US" altLang="en-US" sz="1800"/>
              <a:t>’</a:t>
            </a:r>
            <a:r>
              <a:rPr lang="en-US" altLang="x-none" sz="1800"/>
              <a:t>.</a:t>
            </a:r>
          </a:p>
          <a:p>
            <a:pPr>
              <a:defRPr/>
            </a:pPr>
            <a:r>
              <a:rPr lang="en-US" altLang="en-US" sz="1800"/>
              <a:t>‘</a:t>
            </a:r>
            <a:r>
              <a:rPr lang="en-US" altLang="x-none" sz="1800"/>
              <a:t>input</a:t>
            </a:r>
            <a:r>
              <a:rPr lang="en-US" altLang="en-US" sz="1800"/>
              <a:t>’</a:t>
            </a:r>
            <a:r>
              <a:rPr lang="en-US" altLang="x-none" sz="1800"/>
              <a:t> would also work, since there</a:t>
            </a:r>
            <a:r>
              <a:rPr lang="en-US" altLang="en-US" sz="1800"/>
              <a:t>’</a:t>
            </a:r>
            <a:r>
              <a:rPr lang="en-US" altLang="x-none" sz="1800"/>
              <a:t>s no hardware to read or write, but only </a:t>
            </a:r>
            <a:r>
              <a:rPr lang="en-US" altLang="en-US" sz="1800"/>
              <a:t>‘</a:t>
            </a:r>
            <a:r>
              <a:rPr lang="en-US" altLang="x-none" sz="1800"/>
              <a:t>output</a:t>
            </a:r>
            <a:r>
              <a:rPr lang="en-US" altLang="en-US" sz="1800"/>
              <a:t>’</a:t>
            </a:r>
            <a:r>
              <a:rPr lang="en-US" altLang="x-none" sz="1800"/>
              <a:t> has DRVH…</a:t>
            </a:r>
          </a:p>
        </p:txBody>
      </p:sp>
      <p:sp>
        <p:nvSpPr>
          <p:cNvPr id="7" name="Rounded Rectangular Callout 6">
            <a:extLst>
              <a:ext uri="{FF2B5EF4-FFF2-40B4-BE49-F238E27FC236}">
                <a16:creationId xmlns:a16="http://schemas.microsoft.com/office/drawing/2014/main" id="{C254E6F0-34C0-3041-8108-286C51F06279}"/>
              </a:ext>
            </a:extLst>
          </p:cNvPr>
          <p:cNvSpPr/>
          <p:nvPr/>
        </p:nvSpPr>
        <p:spPr bwMode="auto">
          <a:xfrm>
            <a:off x="7059614" y="4151312"/>
            <a:ext cx="3006725" cy="1627981"/>
          </a:xfrm>
          <a:prstGeom prst="wedgeRoundRectCallout">
            <a:avLst>
              <a:gd name="adj1" fmla="val -152812"/>
              <a:gd name="adj2" fmla="val -7605"/>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Reading inputs:</a:t>
            </a:r>
            <a:br>
              <a:rPr lang="en-US" dirty="0">
                <a:solidFill>
                  <a:schemeClr val="tx1"/>
                </a:solidFill>
              </a:rPr>
            </a:br>
            <a:r>
              <a:rPr lang="en-US" dirty="0">
                <a:solidFill>
                  <a:schemeClr val="tx1"/>
                </a:solidFill>
              </a:rPr>
              <a:t>A = my own current value</a:t>
            </a:r>
          </a:p>
          <a:p>
            <a:pPr>
              <a:defRPr/>
            </a:pPr>
            <a:r>
              <a:rPr lang="en-US" dirty="0">
                <a:solidFill>
                  <a:schemeClr val="tx1"/>
                </a:solidFill>
              </a:rPr>
              <a:t>B = value of ..limit record</a:t>
            </a:r>
          </a:p>
          <a:p>
            <a:pPr>
              <a:defRPr/>
            </a:pPr>
            <a:endParaRPr lang="en-US" dirty="0">
              <a:solidFill>
                <a:schemeClr val="tx1"/>
              </a:solidFill>
            </a:endParaRPr>
          </a:p>
        </p:txBody>
      </p:sp>
      <p:sp>
        <p:nvSpPr>
          <p:cNvPr id="36869" name="TextBox 1">
            <a:extLst>
              <a:ext uri="{FF2B5EF4-FFF2-40B4-BE49-F238E27FC236}">
                <a16:creationId xmlns:a16="http://schemas.microsoft.com/office/drawing/2014/main" id="{65D7A79D-7667-4B4F-98F1-36C47EE62778}"/>
              </a:ext>
            </a:extLst>
          </p:cNvPr>
          <p:cNvSpPr txBox="1">
            <a:spLocks noChangeArrowheads="1"/>
          </p:cNvSpPr>
          <p:nvPr/>
        </p:nvSpPr>
        <p:spPr bwMode="auto">
          <a:xfrm>
            <a:off x="3206751" y="6081714"/>
            <a:ext cx="305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r>
              <a:rPr lang="en-US" altLang="en-US" sz="1800" dirty="0">
                <a:solidFill>
                  <a:schemeClr val="tx1"/>
                </a:solidFill>
              </a:rPr>
              <a:t>Which record is scanned?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88DAA78-0992-D64A-A689-2CD4188DE983}"/>
              </a:ext>
            </a:extLst>
          </p:cNvPr>
          <p:cNvSpPr>
            <a:spLocks noGrp="1" noChangeArrowheads="1"/>
          </p:cNvSpPr>
          <p:nvPr>
            <p:ph type="title"/>
          </p:nvPr>
        </p:nvSpPr>
        <p:spPr/>
        <p:txBody>
          <a:bodyPr/>
          <a:lstStyle/>
          <a:p>
            <a:r>
              <a:rPr lang="en-US" altLang="en-US">
                <a:ea typeface="ＭＳ Ｐゴシック" panose="020B0600070205080204" pitchFamily="34" charset="-128"/>
              </a:rPr>
              <a:t>Analog Record Fields</a:t>
            </a:r>
          </a:p>
        </p:txBody>
      </p:sp>
      <p:sp>
        <p:nvSpPr>
          <p:cNvPr id="37890" name="Content Placeholder 2">
            <a:extLst>
              <a:ext uri="{FF2B5EF4-FFF2-40B4-BE49-F238E27FC236}">
                <a16:creationId xmlns:a16="http://schemas.microsoft.com/office/drawing/2014/main" id="{7B83AE3D-876F-2147-B39D-004B7A9C7B1B}"/>
              </a:ext>
            </a:extLst>
          </p:cNvPr>
          <p:cNvSpPr>
            <a:spLocks noGrp="1" noChangeArrowheads="1"/>
          </p:cNvSpPr>
          <p:nvPr>
            <p:ph idx="1"/>
          </p:nvPr>
        </p:nvSpPr>
        <p:spPr>
          <a:xfrm>
            <a:off x="1644650" y="975361"/>
            <a:ext cx="9023350" cy="5639754"/>
          </a:xfrm>
        </p:spPr>
        <p:txBody>
          <a:bodyPr/>
          <a:lstStyle/>
          <a:p>
            <a:r>
              <a:rPr lang="en-US" altLang="en-US" dirty="0">
                <a:ea typeface="ＭＳ Ｐゴシック" panose="020B0600070205080204" pitchFamily="34" charset="-128"/>
              </a:rPr>
              <a:t>EGU: Engineering units name</a:t>
            </a:r>
          </a:p>
          <a:p>
            <a:r>
              <a:rPr lang="en-US" altLang="en-US" dirty="0">
                <a:ea typeface="ＭＳ Ｐゴシック" panose="020B0600070205080204" pitchFamily="34" charset="-128"/>
              </a:rPr>
              <a:t>SMOO: Smoothing</a:t>
            </a:r>
          </a:p>
          <a:p>
            <a:pPr lvl="1"/>
            <a:r>
              <a:rPr lang="en-US" altLang="en-US" sz="2000" dirty="0">
                <a:latin typeface="Courier" pitchFamily="2" charset="0"/>
                <a:ea typeface="ＭＳ Ｐゴシック" panose="020B0600070205080204" pitchFamily="34" charset="-128"/>
              </a:rPr>
              <a:t>VAL = (1-SMOO)*</a:t>
            </a:r>
            <a:r>
              <a:rPr lang="en-US" altLang="en-US" sz="2000" dirty="0" err="1">
                <a:latin typeface="Courier" pitchFamily="2" charset="0"/>
                <a:ea typeface="ＭＳ Ｐゴシック" panose="020B0600070205080204" pitchFamily="34" charset="-128"/>
              </a:rPr>
              <a:t>new_value</a:t>
            </a:r>
            <a:r>
              <a:rPr lang="en-US" altLang="en-US" sz="2000" dirty="0">
                <a:latin typeface="Courier" pitchFamily="2" charset="0"/>
                <a:ea typeface="ＭＳ Ｐゴシック" panose="020B0600070205080204" pitchFamily="34" charset="-128"/>
              </a:rPr>
              <a:t> + SMOO*</a:t>
            </a:r>
            <a:r>
              <a:rPr lang="en-US" altLang="en-US" sz="2000" dirty="0" err="1">
                <a:latin typeface="Courier" pitchFamily="2" charset="0"/>
                <a:ea typeface="ＭＳ Ｐゴシック" panose="020B0600070205080204" pitchFamily="34" charset="-128"/>
              </a:rPr>
              <a:t>last_value</a:t>
            </a:r>
            <a:endParaRPr lang="en-US" altLang="en-US" sz="2000" dirty="0">
              <a:latin typeface="Courier" pitchFamily="2" charset="0"/>
              <a:ea typeface="ＭＳ Ｐゴシック" panose="020B0600070205080204" pitchFamily="34" charset="-128"/>
            </a:endParaRPr>
          </a:p>
          <a:p>
            <a:pPr lvl="1"/>
            <a:r>
              <a:rPr lang="en-US" altLang="en-US" dirty="0">
                <a:ea typeface="ＭＳ Ｐゴシック" panose="020B0600070205080204" pitchFamily="34" charset="-128"/>
              </a:rPr>
              <a:t>SMOO=0:	VAL=</a:t>
            </a:r>
            <a:r>
              <a:rPr lang="en-US" altLang="en-US" dirty="0" err="1">
                <a:ea typeface="ＭＳ Ｐゴシック" panose="020B0600070205080204" pitchFamily="34" charset="-128"/>
              </a:rPr>
              <a:t>new_value</a:t>
            </a:r>
            <a:r>
              <a:rPr lang="en-US" altLang="en-US" dirty="0">
                <a:ea typeface="ＭＳ Ｐゴシック" panose="020B0600070205080204" pitchFamily="34" charset="-128"/>
              </a:rPr>
              <a:t>, default behavior</a:t>
            </a:r>
          </a:p>
          <a:p>
            <a:pPr lvl="1"/>
            <a:r>
              <a:rPr lang="en-US" altLang="en-US" dirty="0">
                <a:ea typeface="ＭＳ Ｐゴシック" panose="020B0600070205080204" pitchFamily="34" charset="-128"/>
              </a:rPr>
              <a:t>SMOO=1:	VAL=</a:t>
            </a:r>
            <a:r>
              <a:rPr lang="en-US" altLang="en-US" dirty="0" err="1">
                <a:ea typeface="ＭＳ Ｐゴシック" panose="020B0600070205080204" pitchFamily="34" charset="-128"/>
              </a:rPr>
              <a:t>last_value</a:t>
            </a:r>
            <a:r>
              <a:rPr lang="en-US" altLang="en-US" dirty="0">
                <a:ea typeface="ＭＳ Ｐゴシック" panose="020B0600070205080204" pitchFamily="34" charset="-128"/>
              </a:rPr>
              <a:t>, defunct behavior</a:t>
            </a:r>
          </a:p>
          <a:p>
            <a:pPr lvl="1"/>
            <a:r>
              <a:rPr lang="en-US" altLang="en-US" dirty="0">
                <a:ea typeface="ＭＳ Ｐゴシック" panose="020B0600070205080204" pitchFamily="34" charset="-128"/>
              </a:rPr>
              <a:t>0&lt;SMOO&lt;1:	VAL ‘smoothly’ follows latest reading</a:t>
            </a:r>
          </a:p>
          <a:p>
            <a:r>
              <a:rPr lang="en-US" altLang="en-US" dirty="0">
                <a:ea typeface="ＭＳ Ｐゴシック" panose="020B0600070205080204" pitchFamily="34" charset="-128"/>
              </a:rPr>
              <a:t>LINR: Linearization (</a:t>
            </a:r>
            <a:r>
              <a:rPr lang="en-US" altLang="en-US" sz="2400" dirty="0">
                <a:ea typeface="ＭＳ Ｐゴシック" panose="020B0600070205080204" pitchFamily="34" charset="-128"/>
              </a:rPr>
              <a:t>None, Slope, breakpoint table</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EGUL, EGUF, ESLO, EOFF: Parameters for LINR</a:t>
            </a:r>
          </a:p>
          <a:p>
            <a:r>
              <a:rPr lang="en-US" altLang="en-US" dirty="0">
                <a:ea typeface="ＭＳ Ｐゴシック" panose="020B0600070205080204" pitchFamily="34" charset="-128"/>
              </a:rPr>
              <a:t>LOLO, LOW, HIGH, HIHI: Alarm Limits</a:t>
            </a:r>
          </a:p>
          <a:p>
            <a:pPr lvl="1"/>
            <a:r>
              <a:rPr lang="en-US" altLang="en-US" dirty="0">
                <a:ea typeface="ＭＳ Ｐゴシック" panose="020B0600070205080204" pitchFamily="34" charset="-128"/>
              </a:rPr>
              <a:t>LLSV, LSV, HSV, HHSV: Associated alarm severities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FB159C7-AA9B-8143-91BE-7A41F5562085}"/>
              </a:ext>
            </a:extLst>
          </p:cNvPr>
          <p:cNvSpPr>
            <a:spLocks noGrp="1" noChangeArrowheads="1"/>
          </p:cNvSpPr>
          <p:nvPr>
            <p:ph type="title"/>
          </p:nvPr>
        </p:nvSpPr>
        <p:spPr/>
        <p:txBody>
          <a:bodyPr/>
          <a:lstStyle/>
          <a:p>
            <a:r>
              <a:rPr lang="en-US" altLang="en-US">
                <a:ea typeface="ＭＳ Ｐゴシック" panose="020B0600070205080204" pitchFamily="34" charset="-128"/>
              </a:rPr>
              <a:t>Binary Record Fields</a:t>
            </a:r>
          </a:p>
        </p:txBody>
      </p:sp>
      <p:sp>
        <p:nvSpPr>
          <p:cNvPr id="38914" name="Content Placeholder 2">
            <a:extLst>
              <a:ext uri="{FF2B5EF4-FFF2-40B4-BE49-F238E27FC236}">
                <a16:creationId xmlns:a16="http://schemas.microsoft.com/office/drawing/2014/main" id="{F6BFCF92-5F72-224E-8DE4-9BEDA2305783}"/>
              </a:ext>
            </a:extLst>
          </p:cNvPr>
          <p:cNvSpPr>
            <a:spLocks noGrp="1" noChangeArrowheads="1"/>
          </p:cNvSpPr>
          <p:nvPr>
            <p:ph idx="1"/>
          </p:nvPr>
        </p:nvSpPr>
        <p:spPr/>
        <p:txBody>
          <a:bodyPr/>
          <a:lstStyle/>
          <a:p>
            <a:r>
              <a:rPr lang="en-US" altLang="en-US" dirty="0">
                <a:ea typeface="ＭＳ Ｐゴシック" panose="020B0600070205080204" pitchFamily="34" charset="-128"/>
              </a:rPr>
              <a:t>ZNAM, ONAM: State name for </a:t>
            </a:r>
            <a:r>
              <a:rPr lang="ja-JP" altLang="en-US">
                <a:ea typeface="ＭＳ Ｐゴシック" panose="020B0600070205080204" pitchFamily="34" charset="-128"/>
              </a:rPr>
              <a:t>“</a:t>
            </a:r>
            <a:r>
              <a:rPr lang="en-US" altLang="ja-JP" dirty="0">
                <a:ea typeface="ＭＳ Ｐゴシック" panose="020B0600070205080204" pitchFamily="34" charset="-128"/>
              </a:rPr>
              <a:t>zero</a:t>
            </a:r>
            <a:r>
              <a:rPr lang="ja-JP" altLang="en-US">
                <a:ea typeface="ＭＳ Ｐゴシック" panose="020B0600070205080204" pitchFamily="34" charset="-128"/>
              </a:rPr>
              <a:t>”</a:t>
            </a:r>
            <a:r>
              <a:rPr lang="en-US" altLang="ja-JP"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one</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ZSV, OSV: Alarm severities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730BF0FF-6001-B143-94E9-F5ABE46FF596}"/>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397C691-39C4-E14A-8DF3-AFDD997047B1}" type="slidenum">
              <a:rPr lang="en-GB" altLang="en-US" sz="500" b="0">
                <a:solidFill>
                  <a:schemeClr val="tx2"/>
                </a:solidFill>
                <a:latin typeface="Times New Roman" panose="02020603050405020304" pitchFamily="18" charset="0"/>
              </a:rPr>
              <a:pPr algn="ctr">
                <a:spcBef>
                  <a:spcPct val="0"/>
                </a:spcBef>
                <a:buClrTx/>
                <a:buFontTx/>
                <a:buNone/>
              </a:pPr>
              <a:t>18</a:t>
            </a:fld>
            <a:endParaRPr lang="en-GB" altLang="en-US" sz="500" b="0">
              <a:solidFill>
                <a:schemeClr val="tx2"/>
              </a:solidFill>
              <a:latin typeface="Times New Roman" panose="02020603050405020304" pitchFamily="18" charset="0"/>
            </a:endParaRPr>
          </a:p>
        </p:txBody>
      </p:sp>
      <p:sp>
        <p:nvSpPr>
          <p:cNvPr id="39938" name="Rectangle 1">
            <a:extLst>
              <a:ext uri="{FF2B5EF4-FFF2-40B4-BE49-F238E27FC236}">
                <a16:creationId xmlns:a16="http://schemas.microsoft.com/office/drawing/2014/main" id="{52E26734-9C2F-C74F-8996-C96E27C9E640}"/>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Record Links</a:t>
            </a:r>
          </a:p>
        </p:txBody>
      </p:sp>
      <p:sp>
        <p:nvSpPr>
          <p:cNvPr id="39939" name="Rectangle 2">
            <a:extLst>
              <a:ext uri="{FF2B5EF4-FFF2-40B4-BE49-F238E27FC236}">
                <a16:creationId xmlns:a16="http://schemas.microsoft.com/office/drawing/2014/main" id="{F81CEE3E-A2B0-5D49-B8A5-93AB92047FEA}"/>
              </a:ext>
            </a:extLst>
          </p:cNvPr>
          <p:cNvSpPr>
            <a:spLocks noGrp="1" noChangeArrowheads="1"/>
          </p:cNvSpPr>
          <p:nvPr>
            <p:ph type="body" idx="4294967295"/>
          </p:nvPr>
        </p:nvSpPr>
        <p:spPr>
          <a:xfrm>
            <a:off x="1870075" y="842964"/>
            <a:ext cx="8572500" cy="4084637"/>
          </a:xfrm>
        </p:spPr>
        <p:txBody>
          <a:bodyPr vert="horz" wrap="square" lIns="81966" tIns="40166" rIns="81966" bIns="40166" numCol="1" anchor="t" anchorCtr="0" compatLnSpc="1">
            <a:prstTxWarp prst="textNoShape">
              <a:avLst/>
            </a:prstTxWarp>
            <a:spAutoFit/>
          </a:bodyPr>
          <a:lstStyle/>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a:ea typeface="ＭＳ Ｐゴシック" panose="020B0600070205080204" pitchFamily="34" charset="-128"/>
              </a:rPr>
              <a:t>Input or Output links may be</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000">
                <a:ea typeface="ＭＳ Ｐゴシック" panose="020B0600070205080204" pitchFamily="34" charset="-128"/>
              </a:rPr>
              <a:t>Name of other record’s field: “other”, “</a:t>
            </a:r>
            <a:r>
              <a:rPr lang="en-GB" altLang="ja-JP" sz="2000">
                <a:ea typeface="ＭＳ Ｐゴシック" panose="020B0600070205080204" pitchFamily="34" charset="-128"/>
              </a:rPr>
              <a:t>other.VAL</a:t>
            </a:r>
            <a:r>
              <a:rPr lang="en-GB" altLang="en-US" sz="2000">
                <a:ea typeface="ＭＳ Ｐゴシック" panose="020B0600070205080204" pitchFamily="34" charset="-128"/>
              </a:rPr>
              <a:t>”</a:t>
            </a:r>
            <a:r>
              <a:rPr lang="en-GB" altLang="ja-JP" sz="2000">
                <a:ea typeface="ＭＳ Ｐゴシック" panose="020B0600070205080204" pitchFamily="34" charset="-128"/>
              </a:rPr>
              <a:t>, </a:t>
            </a:r>
            <a:r>
              <a:rPr lang="en-GB" altLang="en-US" sz="2000">
                <a:ea typeface="ＭＳ Ｐゴシック" panose="020B0600070205080204" pitchFamily="34" charset="-128"/>
              </a:rPr>
              <a:t>“</a:t>
            </a:r>
            <a:r>
              <a:rPr lang="en-GB" altLang="ja-JP" sz="2000">
                <a:ea typeface="ＭＳ Ｐゴシック" panose="020B0600070205080204" pitchFamily="34" charset="-128"/>
              </a:rPr>
              <a:t>other.A</a:t>
            </a:r>
            <a:r>
              <a:rPr lang="en-GB" altLang="en-US" sz="2000">
                <a:ea typeface="ＭＳ Ｐゴシック" panose="020B0600070205080204" pitchFamily="34" charset="-128"/>
              </a:rPr>
              <a:t>”</a:t>
            </a:r>
            <a:endParaRPr lang="en-GB" altLang="ja-JP" sz="2000">
              <a:ea typeface="ＭＳ Ｐゴシック" panose="020B0600070205080204" pitchFamily="34" charset="-128"/>
            </a:endParaRP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1600">
                <a:ea typeface="ＭＳ Ｐゴシック" panose="020B0600070205080204" pitchFamily="34" charset="-128"/>
              </a:rPr>
              <a:t>If other record is in same IOC: “Database link”</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1600">
                <a:ea typeface="ＭＳ Ｐゴシック" panose="020B0600070205080204" pitchFamily="34" charset="-128"/>
              </a:rPr>
              <a:t>If name not found: “Channel Access link”</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a:ea typeface="ＭＳ Ｐゴシック" panose="020B0600070205080204" pitchFamily="34" charset="-128"/>
              </a:rPr>
              <a:t>Hardware link</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a:ea typeface="ＭＳ Ｐゴシック" panose="020B0600070205080204" pitchFamily="34" charset="-128"/>
              </a:rPr>
              <a:t>Details depend on device support</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a:ea typeface="ＭＳ Ｐゴシック" panose="020B0600070205080204" pitchFamily="34" charset="-128"/>
              </a:rPr>
              <a:t>DTYP field selects device support</a:t>
            </a:r>
          </a:p>
          <a:p>
            <a:pPr lvl="2">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a:ea typeface="ＭＳ Ｐゴシック" panose="020B0600070205080204" pitchFamily="34" charset="-128"/>
              </a:rPr>
              <a:t>Format examples: “@plc12 some_tag”, “#C1 S4”</a:t>
            </a:r>
          </a:p>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a:ea typeface="ＭＳ Ｐゴシック" panose="020B0600070205080204" pitchFamily="34" charset="-128"/>
              </a:rPr>
              <a:t>Input links may be</a:t>
            </a:r>
          </a:p>
          <a:p>
            <a:pPr lvl="1">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000">
                <a:ea typeface="ＭＳ Ｐゴシック" panose="020B0600070205080204" pitchFamily="34" charset="-128"/>
              </a:rPr>
              <a:t>Constant number: “0”, “3.14”. “-1.6e-19”</a:t>
            </a:r>
            <a:endParaRPr lang="en-GB" altLang="en-US">
              <a:ea typeface="ＭＳ Ｐゴシック" panose="020B0600070205080204" pitchFamily="34" charset="-128"/>
            </a:endParaRPr>
          </a:p>
          <a:p>
            <a:pPr>
              <a:spcBef>
                <a:spcPts val="238"/>
              </a:spcBef>
              <a:spcAft>
                <a:spcPts val="238"/>
              </a:spcAft>
              <a:tabLst>
                <a:tab pos="825500" algn="l"/>
                <a:tab pos="1655763" algn="l"/>
                <a:tab pos="2484438" algn="l"/>
                <a:tab pos="3314700" algn="l"/>
                <a:tab pos="4143375" algn="l"/>
                <a:tab pos="4973638" algn="l"/>
                <a:tab pos="5802313" algn="l"/>
                <a:tab pos="6632575" algn="l"/>
                <a:tab pos="7461250" algn="l"/>
                <a:tab pos="8291513" algn="l"/>
                <a:tab pos="9120188" algn="l"/>
              </a:tabLst>
            </a:pPr>
            <a:r>
              <a:rPr lang="en-GB" altLang="en-US" sz="2400">
                <a:ea typeface="ＭＳ Ｐゴシック" panose="020B0600070205080204" pitchFamily="34" charset="-128"/>
              </a:rPr>
              <a:t>A record’s FLNK field processes another record after current record is ‘done’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AEDE8FC0-2228-924C-BDAD-0F04E92B4A78}"/>
              </a:ext>
            </a:extLst>
          </p:cNvPr>
          <p:cNvSpPr>
            <a:spLocks noGrp="1" noChangeArrowheads="1"/>
          </p:cNvSpPr>
          <p:nvPr>
            <p:ph type="title"/>
          </p:nvPr>
        </p:nvSpPr>
        <p:spPr/>
        <p:txBody>
          <a:bodyPr/>
          <a:lstStyle/>
          <a:p>
            <a:r>
              <a:rPr lang="en-US" altLang="en-US">
                <a:ea typeface="ＭＳ Ｐゴシック" panose="020B0600070205080204" pitchFamily="34" charset="-128"/>
              </a:rPr>
              <a:t>Database Links</a:t>
            </a:r>
          </a:p>
        </p:txBody>
      </p:sp>
      <p:sp>
        <p:nvSpPr>
          <p:cNvPr id="41986" name="Content Placeholder 2">
            <a:extLst>
              <a:ext uri="{FF2B5EF4-FFF2-40B4-BE49-F238E27FC236}">
                <a16:creationId xmlns:a16="http://schemas.microsoft.com/office/drawing/2014/main" id="{6A8B5137-0D35-304E-AD33-BB618FBB70E9}"/>
              </a:ext>
            </a:extLst>
          </p:cNvPr>
          <p:cNvSpPr>
            <a:spLocks noGrp="1" noChangeArrowheads="1"/>
          </p:cNvSpPr>
          <p:nvPr>
            <p:ph idx="1"/>
          </p:nvPr>
        </p:nvSpPr>
        <p:spPr>
          <a:xfrm>
            <a:off x="1644650" y="1354139"/>
            <a:ext cx="8229600" cy="4833937"/>
          </a:xfrm>
        </p:spPr>
        <p:txBody>
          <a:bodyPr/>
          <a:lstStyle/>
          <a:p>
            <a:r>
              <a:rPr lang="en-US" altLang="en-US" sz="2400">
                <a:ea typeface="ＭＳ Ｐゴシック" panose="020B0600070205080204" pitchFamily="34" charset="-128"/>
              </a:rPr>
              <a:t>Format: “</a:t>
            </a:r>
            <a:r>
              <a:rPr lang="en-US" altLang="ja-JP" sz="2400">
                <a:ea typeface="ＭＳ Ｐゴシック" panose="020B0600070205080204" pitchFamily="34" charset="-128"/>
              </a:rPr>
              <a:t>record.field {flags}</a:t>
            </a:r>
            <a:r>
              <a:rPr lang="en-US" altLang="en-US" sz="2400">
                <a:ea typeface="ＭＳ Ｐゴシック" panose="020B0600070205080204" pitchFamily="34" charset="-128"/>
              </a:rPr>
              <a:t>”</a:t>
            </a:r>
            <a:endParaRPr lang="en-US" altLang="ja-JP" sz="2400">
              <a:ea typeface="ＭＳ Ｐゴシック" panose="020B0600070205080204" pitchFamily="34" charset="-128"/>
            </a:endParaRPr>
          </a:p>
          <a:p>
            <a:pPr lvl="1"/>
            <a:r>
              <a:rPr lang="en-US" altLang="en-US" sz="2000">
                <a:ea typeface="ＭＳ Ｐゴシック" panose="020B0600070205080204" pitchFamily="34" charset="-128"/>
              </a:rPr>
              <a:t>VAL is default for field</a:t>
            </a:r>
          </a:p>
          <a:p>
            <a:pPr>
              <a:spcBef>
                <a:spcPts val="238"/>
              </a:spcBef>
              <a:spcAft>
                <a:spcPts val="238"/>
              </a:spcAft>
            </a:pPr>
            <a:r>
              <a:rPr lang="en-GB" altLang="en-US" sz="2400">
                <a:ea typeface="ＭＳ Ｐゴシック" panose="020B0600070205080204" pitchFamily="34" charset="-128"/>
              </a:rPr>
              <a:t>Flags:</a:t>
            </a:r>
          </a:p>
          <a:p>
            <a:pPr lvl="1">
              <a:spcBef>
                <a:spcPts val="238"/>
              </a:spcBef>
              <a:spcAft>
                <a:spcPts val="238"/>
              </a:spcAft>
            </a:pPr>
            <a:r>
              <a:rPr lang="en-GB" altLang="en-US" sz="2000">
                <a:ea typeface="ＭＳ Ｐゴシック" panose="020B0600070205080204" pitchFamily="34" charset="-128"/>
              </a:rPr>
              <a:t>PP: Process a passive target record</a:t>
            </a:r>
          </a:p>
          <a:p>
            <a:pPr lvl="2">
              <a:spcBef>
                <a:spcPts val="238"/>
              </a:spcBef>
              <a:spcAft>
                <a:spcPts val="238"/>
              </a:spcAft>
            </a:pPr>
            <a:r>
              <a:rPr lang="en-GB" altLang="en-US" sz="1800">
                <a:ea typeface="ＭＳ Ｐゴシック" panose="020B0600070205080204" pitchFamily="34" charset="-128"/>
              </a:rPr>
              <a:t>INP, DOL: Before reading</a:t>
            </a:r>
          </a:p>
          <a:p>
            <a:pPr lvl="2">
              <a:spcBef>
                <a:spcPts val="238"/>
              </a:spcBef>
              <a:spcAft>
                <a:spcPts val="238"/>
              </a:spcAft>
            </a:pPr>
            <a:r>
              <a:rPr lang="en-GB" altLang="en-US" sz="1800">
                <a:ea typeface="ＭＳ Ｐゴシック" panose="020B0600070205080204" pitchFamily="34" charset="-128"/>
              </a:rPr>
              <a:t>OUT: After writing</a:t>
            </a:r>
          </a:p>
          <a:p>
            <a:pPr lvl="1">
              <a:spcBef>
                <a:spcPts val="238"/>
              </a:spcBef>
              <a:spcAft>
                <a:spcPts val="238"/>
              </a:spcAft>
            </a:pPr>
            <a:r>
              <a:rPr lang="en-GB" altLang="en-US" sz="2000">
                <a:ea typeface="ＭＳ Ｐゴシック" panose="020B0600070205080204" pitchFamily="34" charset="-128"/>
              </a:rPr>
              <a:t>NPP: non-process-passive (default)</a:t>
            </a:r>
          </a:p>
          <a:p>
            <a:pPr lvl="1">
              <a:spcBef>
                <a:spcPts val="238"/>
              </a:spcBef>
              <a:spcAft>
                <a:spcPts val="238"/>
              </a:spcAft>
            </a:pPr>
            <a:r>
              <a:rPr lang="en-GB" altLang="en-US" sz="2000">
                <a:ea typeface="ＭＳ Ｐゴシック" panose="020B0600070205080204" pitchFamily="34" charset="-128"/>
              </a:rPr>
              <a:t>MS: Maximize severity                       </a:t>
            </a:r>
            <a:r>
              <a:rPr lang="en-GB" altLang="en-US" sz="2000">
                <a:solidFill>
                  <a:srgbClr val="0070C0"/>
                </a:solidFill>
                <a:ea typeface="ＭＳ Ｐゴシック" panose="020B0600070205080204" pitchFamily="34" charset="-128"/>
              </a:rPr>
              <a:t>(should be the default?)</a:t>
            </a:r>
          </a:p>
          <a:p>
            <a:pPr lvl="1">
              <a:spcBef>
                <a:spcPts val="238"/>
              </a:spcBef>
              <a:spcAft>
                <a:spcPts val="238"/>
              </a:spcAft>
            </a:pPr>
            <a:r>
              <a:rPr lang="en-GB" altLang="en-US" sz="2000">
                <a:ea typeface="ＭＳ Ｐゴシック" panose="020B0600070205080204" pitchFamily="34" charset="-128"/>
              </a:rPr>
              <a:t>NMS: non-MS (default)</a:t>
            </a:r>
          </a:p>
          <a:p>
            <a:pPr lvl="1">
              <a:spcBef>
                <a:spcPts val="238"/>
              </a:spcBef>
              <a:spcAft>
                <a:spcPts val="238"/>
              </a:spcAft>
            </a:pPr>
            <a:r>
              <a:rPr lang="en-GB" altLang="en-US" sz="2000">
                <a:ea typeface="ＭＳ Ｐゴシック" panose="020B0600070205080204" pitchFamily="34" charset="-128"/>
              </a:rPr>
              <a:t>MSS: Maximize Severity and Status</a:t>
            </a:r>
          </a:p>
          <a:p>
            <a:pPr lvl="1">
              <a:spcBef>
                <a:spcPts val="238"/>
              </a:spcBef>
              <a:spcAft>
                <a:spcPts val="238"/>
              </a:spcAft>
            </a:pPr>
            <a:r>
              <a:rPr lang="en-GB" altLang="en-US" sz="2000">
                <a:ea typeface="ＭＳ Ｐゴシック" panose="020B0600070205080204" pitchFamily="34" charset="-128"/>
              </a:rPr>
              <a:t>MSI: .. when severity = INVALID        </a:t>
            </a:r>
            <a:r>
              <a:rPr lang="en-GB" altLang="en-US" sz="2000">
                <a:solidFill>
                  <a:srgbClr val="0070C0"/>
                </a:solidFill>
                <a:ea typeface="ＭＳ Ｐゴシック" panose="020B0600070205080204" pitchFamily="34" charset="-128"/>
              </a:rPr>
              <a:t>(should be the default?)</a:t>
            </a:r>
          </a:p>
          <a:p>
            <a:pPr lvl="1">
              <a:spcBef>
                <a:spcPts val="238"/>
              </a:spcBef>
              <a:spcAft>
                <a:spcPts val="238"/>
              </a:spcAft>
            </a:pPr>
            <a:endParaRPr lang="en-GB" altLang="en-US" sz="2000">
              <a:ea typeface="ＭＳ Ｐゴシック" panose="020B0600070205080204" pitchFamily="34" charset="-128"/>
            </a:endParaRPr>
          </a:p>
          <a:p>
            <a:pPr>
              <a:spcBef>
                <a:spcPts val="238"/>
              </a:spcBef>
              <a:spcAft>
                <a:spcPts val="238"/>
              </a:spcAft>
            </a:pPr>
            <a:r>
              <a:rPr lang="en-GB" altLang="en-US" sz="2400">
                <a:ea typeface="ＭＳ Ｐゴシック" panose="020B0600070205080204" pitchFamily="34" charset="-128"/>
              </a:rPr>
              <a:t>Example:</a:t>
            </a:r>
          </a:p>
          <a:p>
            <a:pPr lvl="1">
              <a:spcBef>
                <a:spcPts val="238"/>
              </a:spcBef>
              <a:spcAft>
                <a:spcPts val="238"/>
              </a:spcAft>
              <a:buNone/>
            </a:pPr>
            <a:r>
              <a:rPr lang="en-GB" altLang="en-US" sz="2000">
                <a:latin typeface="Courier" pitchFamily="2" charset="0"/>
                <a:ea typeface="ＭＳ Ｐゴシック" panose="020B0600070205080204" pitchFamily="34" charset="-128"/>
              </a:rPr>
              <a:t>field(“INP”, “</a:t>
            </a:r>
            <a:r>
              <a:rPr lang="en-GB" altLang="ja-JP" sz="2000">
                <a:latin typeface="Courier" pitchFamily="2" charset="0"/>
                <a:ea typeface="ＭＳ Ｐゴシック" panose="020B0600070205080204" pitchFamily="34" charset="-128"/>
              </a:rPr>
              <a:t>other_rec.VAL PP MS</a:t>
            </a:r>
            <a:r>
              <a:rPr lang="en-GB" altLang="en-US" sz="2000">
                <a:latin typeface="Courier" pitchFamily="2" charset="0"/>
                <a:ea typeface="ＭＳ Ｐゴシック" panose="020B0600070205080204" pitchFamily="34" charset="-128"/>
              </a:rPr>
              <a:t>”</a:t>
            </a:r>
            <a:r>
              <a:rPr lang="en-GB" altLang="ja-JP" sz="2000">
                <a:latin typeface="Courier" pitchFamily="2" charset="0"/>
                <a:ea typeface="ＭＳ Ｐゴシック" panose="020B0600070205080204" pitchFamily="34" charset="-128"/>
              </a:rPr>
              <a:t>)</a:t>
            </a:r>
          </a:p>
          <a:p>
            <a:pPr>
              <a:spcBef>
                <a:spcPts val="238"/>
              </a:spcBef>
              <a:spcAft>
                <a:spcPts val="238"/>
              </a:spcAft>
            </a:pPr>
            <a:endParaRPr lang="en-GB" altLang="en-US" sz="2400">
              <a:ea typeface="ＭＳ Ｐゴシック" panose="020B0600070205080204" pitchFamily="34" charset="-128"/>
            </a:endParaRPr>
          </a:p>
          <a:p>
            <a:endParaRPr lang="en-US" altLang="en-US" sz="240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CFD33B0B-B503-534C-B763-E7647B4F569A}"/>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85C86DD9-FDA1-E748-8310-036B38B284B5}" type="slidenum">
              <a:rPr lang="en-US" altLang="en-US" sz="500" b="0">
                <a:solidFill>
                  <a:schemeClr val="tx2"/>
                </a:solidFill>
                <a:latin typeface="Times New Roman" panose="02020603050405020304" pitchFamily="18" charset="0"/>
              </a:rPr>
              <a:pPr algn="ctr">
                <a:spcBef>
                  <a:spcPct val="0"/>
                </a:spcBef>
                <a:buClrTx/>
                <a:buFontTx/>
                <a:buNone/>
              </a:pPr>
              <a:t>2</a:t>
            </a:fld>
            <a:endParaRPr lang="en-US" altLang="en-US" sz="500" b="0">
              <a:solidFill>
                <a:schemeClr val="tx2"/>
              </a:solidFill>
              <a:latin typeface="Times New Roman" panose="02020603050405020304" pitchFamily="18" charset="0"/>
            </a:endParaRPr>
          </a:p>
        </p:txBody>
      </p:sp>
      <p:sp>
        <p:nvSpPr>
          <p:cNvPr id="18434" name="Rectangle 2">
            <a:extLst>
              <a:ext uri="{FF2B5EF4-FFF2-40B4-BE49-F238E27FC236}">
                <a16:creationId xmlns:a16="http://schemas.microsoft.com/office/drawing/2014/main" id="{BB5FAAC6-E5C8-1A49-9AE9-984CAF2460F7}"/>
              </a:ext>
            </a:extLst>
          </p:cNvPr>
          <p:cNvSpPr>
            <a:spLocks noGrp="1" noChangeArrowheads="1"/>
          </p:cNvSpPr>
          <p:nvPr>
            <p:ph type="title"/>
          </p:nvPr>
        </p:nvSpPr>
        <p:spPr/>
        <p:txBody>
          <a:bodyPr/>
          <a:lstStyle/>
          <a:p>
            <a:r>
              <a:rPr lang="en-US" altLang="en-US">
                <a:ea typeface="ＭＳ Ｐゴシック" panose="020B0600070205080204" pitchFamily="34" charset="-128"/>
              </a:rPr>
              <a:t>Distributed EPICS Setup</a:t>
            </a:r>
          </a:p>
        </p:txBody>
      </p:sp>
      <p:pic>
        <p:nvPicPr>
          <p:cNvPr id="18435" name="Picture 3" descr="TS-5400_VPT_MeasurementArchitecture-vxi-eng">
            <a:extLst>
              <a:ext uri="{FF2B5EF4-FFF2-40B4-BE49-F238E27FC236}">
                <a16:creationId xmlns:a16="http://schemas.microsoft.com/office/drawing/2014/main" id="{24E37736-7F19-9D41-BED5-2B332AD9967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280025" y="4259264"/>
            <a:ext cx="10810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
            <a:extLst>
              <a:ext uri="{FF2B5EF4-FFF2-40B4-BE49-F238E27FC236}">
                <a16:creationId xmlns:a16="http://schemas.microsoft.com/office/drawing/2014/main" id="{2E89295F-811C-5441-9E82-3D777C686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9" y="5411789"/>
            <a:ext cx="15890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a:extLst>
              <a:ext uri="{FF2B5EF4-FFF2-40B4-BE49-F238E27FC236}">
                <a16:creationId xmlns:a16="http://schemas.microsoft.com/office/drawing/2014/main" id="{08820081-45B0-574B-B31E-47A586DCB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0300" y="5594351"/>
            <a:ext cx="5540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4">
            <a:extLst>
              <a:ext uri="{FF2B5EF4-FFF2-40B4-BE49-F238E27FC236}">
                <a16:creationId xmlns:a16="http://schemas.microsoft.com/office/drawing/2014/main" id="{92A79106-9BE1-0641-AFEC-5D46611C0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6" y="4481513"/>
            <a:ext cx="1063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5">
            <a:extLst>
              <a:ext uri="{FF2B5EF4-FFF2-40B4-BE49-F238E27FC236}">
                <a16:creationId xmlns:a16="http://schemas.microsoft.com/office/drawing/2014/main" id="{8FCFDBF0-EEC2-0849-AAD3-6C11F027A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1" y="4424363"/>
            <a:ext cx="9382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6">
            <a:extLst>
              <a:ext uri="{FF2B5EF4-FFF2-40B4-BE49-F238E27FC236}">
                <a16:creationId xmlns:a16="http://schemas.microsoft.com/office/drawing/2014/main" id="{FBC135A2-218F-EC49-93F8-FCD813038572}"/>
              </a:ext>
            </a:extLst>
          </p:cNvPr>
          <p:cNvSpPr>
            <a:spLocks noGrp="1" noChangeArrowheads="1"/>
          </p:cNvSpPr>
          <p:nvPr>
            <p:ph type="body" idx="1"/>
          </p:nvPr>
        </p:nvSpPr>
        <p:spPr>
          <a:xfrm>
            <a:off x="1687514" y="820739"/>
            <a:ext cx="8980487" cy="5335587"/>
          </a:xfrm>
          <a:noFill/>
        </p:spPr>
        <p:txBody>
          <a:bodyPr/>
          <a:lstStyle/>
          <a:p>
            <a:r>
              <a:rPr lang="en-US" altLang="en-US">
                <a:ea typeface="ＭＳ Ｐゴシック" panose="020B0600070205080204" pitchFamily="34" charset="-128"/>
              </a:rPr>
              <a:t>Operator Interface</a:t>
            </a:r>
          </a:p>
          <a:p>
            <a:endParaRPr lang="en-US" altLang="en-US">
              <a:solidFill>
                <a:srgbClr val="44787E"/>
              </a:solidFill>
              <a:ea typeface="ＭＳ Ｐゴシック" panose="020B0600070205080204" pitchFamily="34" charset="-128"/>
            </a:endParaRPr>
          </a:p>
          <a:p>
            <a:endParaRPr lang="en-US" altLang="en-US">
              <a:solidFill>
                <a:srgbClr val="44787E"/>
              </a:solidFill>
              <a:ea typeface="ＭＳ Ｐゴシック" panose="020B0600070205080204" pitchFamily="34" charset="-128"/>
            </a:endParaRPr>
          </a:p>
          <a:p>
            <a:endParaRPr lang="en-US" altLang="en-US">
              <a:solidFill>
                <a:srgbClr val="44787E"/>
              </a:solidFill>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Input/Output</a:t>
            </a:r>
            <a:br>
              <a:rPr lang="en-US" altLang="en-US">
                <a:ea typeface="ＭＳ Ｐゴシック" panose="020B0600070205080204" pitchFamily="34" charset="-128"/>
              </a:rPr>
            </a:br>
            <a:r>
              <a:rPr lang="en-US" altLang="en-US">
                <a:ea typeface="ＭＳ Ｐゴシック" panose="020B0600070205080204" pitchFamily="34" charset="-128"/>
              </a:rPr>
              <a:t>Controller (IOC)</a:t>
            </a:r>
          </a:p>
        </p:txBody>
      </p:sp>
      <p:sp>
        <p:nvSpPr>
          <p:cNvPr id="18441" name="Line 17">
            <a:extLst>
              <a:ext uri="{FF2B5EF4-FFF2-40B4-BE49-F238E27FC236}">
                <a16:creationId xmlns:a16="http://schemas.microsoft.com/office/drawing/2014/main" id="{CB940E44-5C93-7342-B0CA-767EA0CD4D97}"/>
              </a:ext>
            </a:extLst>
          </p:cNvPr>
          <p:cNvSpPr>
            <a:spLocks noChangeShapeType="1"/>
          </p:cNvSpPr>
          <p:nvPr/>
        </p:nvSpPr>
        <p:spPr bwMode="auto">
          <a:xfrm>
            <a:off x="8083551" y="2476500"/>
            <a:ext cx="12795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19">
            <a:extLst>
              <a:ext uri="{FF2B5EF4-FFF2-40B4-BE49-F238E27FC236}">
                <a16:creationId xmlns:a16="http://schemas.microsoft.com/office/drawing/2014/main" id="{7D46648C-9DF5-664D-81AE-8A06440F5EBA}"/>
              </a:ext>
            </a:extLst>
          </p:cNvPr>
          <p:cNvSpPr>
            <a:spLocks noChangeShapeType="1"/>
          </p:cNvSpPr>
          <p:nvPr/>
        </p:nvSpPr>
        <p:spPr bwMode="auto">
          <a:xfrm flipV="1">
            <a:off x="5267325" y="4160838"/>
            <a:ext cx="41084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Line 20">
            <a:extLst>
              <a:ext uri="{FF2B5EF4-FFF2-40B4-BE49-F238E27FC236}">
                <a16:creationId xmlns:a16="http://schemas.microsoft.com/office/drawing/2014/main" id="{B19A522D-DE9F-A940-BCFD-889FA4AD797D}"/>
              </a:ext>
            </a:extLst>
          </p:cNvPr>
          <p:cNvSpPr>
            <a:spLocks noChangeShapeType="1"/>
          </p:cNvSpPr>
          <p:nvPr/>
        </p:nvSpPr>
        <p:spPr bwMode="auto">
          <a:xfrm flipH="1">
            <a:off x="5873750" y="4151314"/>
            <a:ext cx="0" cy="984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21">
            <a:extLst>
              <a:ext uri="{FF2B5EF4-FFF2-40B4-BE49-F238E27FC236}">
                <a16:creationId xmlns:a16="http://schemas.microsoft.com/office/drawing/2014/main" id="{EEA79A70-35DC-2240-91E9-77FFFC250C32}"/>
              </a:ext>
            </a:extLst>
          </p:cNvPr>
          <p:cNvSpPr>
            <a:spLocks noChangeShapeType="1"/>
          </p:cNvSpPr>
          <p:nvPr/>
        </p:nvSpPr>
        <p:spPr bwMode="auto">
          <a:xfrm flipH="1">
            <a:off x="7170738" y="4165601"/>
            <a:ext cx="0" cy="2079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Line 22">
            <a:extLst>
              <a:ext uri="{FF2B5EF4-FFF2-40B4-BE49-F238E27FC236}">
                <a16:creationId xmlns:a16="http://schemas.microsoft.com/office/drawing/2014/main" id="{58229B50-2A27-614D-B6F6-18D4D855C5FA}"/>
              </a:ext>
            </a:extLst>
          </p:cNvPr>
          <p:cNvSpPr>
            <a:spLocks noChangeShapeType="1"/>
          </p:cNvSpPr>
          <p:nvPr/>
        </p:nvSpPr>
        <p:spPr bwMode="auto">
          <a:xfrm flipH="1">
            <a:off x="8694738" y="4156075"/>
            <a:ext cx="0" cy="18573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6" name="Line 23">
            <a:extLst>
              <a:ext uri="{FF2B5EF4-FFF2-40B4-BE49-F238E27FC236}">
                <a16:creationId xmlns:a16="http://schemas.microsoft.com/office/drawing/2014/main" id="{4B5E0367-29F6-9E41-9BE4-4FEC0EFE2E9D}"/>
              </a:ext>
            </a:extLst>
          </p:cNvPr>
          <p:cNvSpPr>
            <a:spLocks noChangeShapeType="1"/>
          </p:cNvSpPr>
          <p:nvPr/>
        </p:nvSpPr>
        <p:spPr bwMode="auto">
          <a:xfrm>
            <a:off x="9361489" y="2168526"/>
            <a:ext cx="1587" cy="19780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7" name="Rectangle 24">
            <a:extLst>
              <a:ext uri="{FF2B5EF4-FFF2-40B4-BE49-F238E27FC236}">
                <a16:creationId xmlns:a16="http://schemas.microsoft.com/office/drawing/2014/main" id="{FEE4CBC9-CDB3-334B-9C36-6234BCFE578A}"/>
              </a:ext>
            </a:extLst>
          </p:cNvPr>
          <p:cNvSpPr>
            <a:spLocks noChangeArrowheads="1"/>
          </p:cNvSpPr>
          <p:nvPr/>
        </p:nvSpPr>
        <p:spPr bwMode="auto">
          <a:xfrm>
            <a:off x="7467601" y="3136901"/>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r>
              <a:rPr lang="en-US" altLang="en-US" sz="1800" b="0">
                <a:solidFill>
                  <a:schemeClr val="accent1"/>
                </a:solidFill>
              </a:rPr>
              <a:t>Channel Access</a:t>
            </a:r>
            <a:br>
              <a:rPr lang="en-US" altLang="en-US" sz="1800" b="0">
                <a:solidFill>
                  <a:schemeClr val="accent1"/>
                </a:solidFill>
              </a:rPr>
            </a:br>
            <a:r>
              <a:rPr lang="en-US" altLang="en-US" sz="1800" b="0">
                <a:solidFill>
                  <a:schemeClr val="accent1"/>
                </a:solidFill>
              </a:rPr>
              <a:t>(pvAccess)</a:t>
            </a:r>
          </a:p>
        </p:txBody>
      </p:sp>
      <p:sp>
        <p:nvSpPr>
          <p:cNvPr id="18448" name="Line 25">
            <a:extLst>
              <a:ext uri="{FF2B5EF4-FFF2-40B4-BE49-F238E27FC236}">
                <a16:creationId xmlns:a16="http://schemas.microsoft.com/office/drawing/2014/main" id="{7550455B-E960-124A-B6B6-54ED50F8F1A1}"/>
              </a:ext>
            </a:extLst>
          </p:cNvPr>
          <p:cNvSpPr>
            <a:spLocks noChangeShapeType="1"/>
          </p:cNvSpPr>
          <p:nvPr/>
        </p:nvSpPr>
        <p:spPr bwMode="auto">
          <a:xfrm>
            <a:off x="5880100" y="5149851"/>
            <a:ext cx="0" cy="4349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9" name="Line 27">
            <a:extLst>
              <a:ext uri="{FF2B5EF4-FFF2-40B4-BE49-F238E27FC236}">
                <a16:creationId xmlns:a16="http://schemas.microsoft.com/office/drawing/2014/main" id="{F1CF85B8-DE35-5B42-8635-2A3F0B2B140F}"/>
              </a:ext>
            </a:extLst>
          </p:cNvPr>
          <p:cNvSpPr>
            <a:spLocks noChangeShapeType="1"/>
          </p:cNvSpPr>
          <p:nvPr/>
        </p:nvSpPr>
        <p:spPr bwMode="auto">
          <a:xfrm>
            <a:off x="7208838" y="5110164"/>
            <a:ext cx="0" cy="3460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0" name="Line 28">
            <a:extLst>
              <a:ext uri="{FF2B5EF4-FFF2-40B4-BE49-F238E27FC236}">
                <a16:creationId xmlns:a16="http://schemas.microsoft.com/office/drawing/2014/main" id="{F79FB7E2-4C74-AD42-B68F-5934BDF86146}"/>
              </a:ext>
            </a:extLst>
          </p:cNvPr>
          <p:cNvSpPr>
            <a:spLocks noChangeShapeType="1"/>
          </p:cNvSpPr>
          <p:nvPr/>
        </p:nvSpPr>
        <p:spPr bwMode="auto">
          <a:xfrm flipH="1" flipV="1">
            <a:off x="8093076" y="5759450"/>
            <a:ext cx="663575"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 name="Picture 23" descr="heater_plot.png">
            <a:extLst>
              <a:ext uri="{FF2B5EF4-FFF2-40B4-BE49-F238E27FC236}">
                <a16:creationId xmlns:a16="http://schemas.microsoft.com/office/drawing/2014/main" id="{A74075AF-25A5-2C4C-B7E2-50CA5118F5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95925" y="630238"/>
            <a:ext cx="4967288" cy="2074862"/>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eater_gui.png">
            <a:extLst>
              <a:ext uri="{FF2B5EF4-FFF2-40B4-BE49-F238E27FC236}">
                <a16:creationId xmlns:a16="http://schemas.microsoft.com/office/drawing/2014/main" id="{6AB87E9D-E003-3942-AE1C-850A53C4E97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58126" y="201613"/>
            <a:ext cx="2727325" cy="2025650"/>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1" descr="sample.png">
            <a:extLst>
              <a:ext uri="{FF2B5EF4-FFF2-40B4-BE49-F238E27FC236}">
                <a16:creationId xmlns:a16="http://schemas.microsoft.com/office/drawing/2014/main" id="{93356969-E63C-2644-BEEC-F6A4A40C715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18125" y="5395914"/>
            <a:ext cx="1023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4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30D3209A-234C-2246-9D61-9CBFDABDF62C}"/>
              </a:ext>
            </a:extLst>
          </p:cNvPr>
          <p:cNvSpPr>
            <a:spLocks noGrp="1" noChangeArrowheads="1"/>
          </p:cNvSpPr>
          <p:nvPr>
            <p:ph type="title"/>
          </p:nvPr>
        </p:nvSpPr>
        <p:spPr/>
        <p:txBody>
          <a:bodyPr/>
          <a:lstStyle/>
          <a:p>
            <a:r>
              <a:rPr lang="en-US" altLang="en-US">
                <a:ea typeface="ＭＳ Ｐゴシック" panose="020B0600070205080204" pitchFamily="34" charset="-128"/>
              </a:rPr>
              <a:t>Channel Access Links</a:t>
            </a:r>
          </a:p>
        </p:txBody>
      </p:sp>
      <p:sp>
        <p:nvSpPr>
          <p:cNvPr id="43010" name="Content Placeholder 2">
            <a:extLst>
              <a:ext uri="{FF2B5EF4-FFF2-40B4-BE49-F238E27FC236}">
                <a16:creationId xmlns:a16="http://schemas.microsoft.com/office/drawing/2014/main" id="{99E03055-3BBD-6B40-935F-E42513B738DA}"/>
              </a:ext>
            </a:extLst>
          </p:cNvPr>
          <p:cNvSpPr>
            <a:spLocks noGrp="1" noChangeArrowheads="1"/>
          </p:cNvSpPr>
          <p:nvPr>
            <p:ph idx="1"/>
          </p:nvPr>
        </p:nvSpPr>
        <p:spPr>
          <a:xfrm>
            <a:off x="1644650" y="1354139"/>
            <a:ext cx="8229600" cy="4833937"/>
          </a:xfrm>
        </p:spPr>
        <p:txBody>
          <a:bodyPr/>
          <a:lstStyle/>
          <a:p>
            <a:pPr marL="0" indent="0">
              <a:buNone/>
              <a:defRPr/>
            </a:pPr>
            <a:r>
              <a:rPr lang="en-US" altLang="en-US" sz="2400" dirty="0">
                <a:ea typeface="ＭＳ Ｐゴシック" panose="020B0600070205080204" pitchFamily="34" charset="-128"/>
              </a:rPr>
              <a:t>When linked record is not in this IOC,</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automatically uses Channel Access link</a:t>
            </a:r>
          </a:p>
          <a:p>
            <a:pPr>
              <a:spcBef>
                <a:spcPts val="238"/>
              </a:spcBef>
              <a:spcAft>
                <a:spcPts val="238"/>
              </a:spcAft>
              <a:defRPr/>
            </a:pPr>
            <a:endParaRPr lang="en-GB" altLang="en-US" sz="2400" dirty="0">
              <a:ea typeface="ＭＳ Ｐゴシック" panose="020B0600070205080204" pitchFamily="34" charset="-128"/>
            </a:endParaRPr>
          </a:p>
          <a:p>
            <a:pPr>
              <a:spcBef>
                <a:spcPts val="238"/>
              </a:spcBef>
              <a:spcAft>
                <a:spcPts val="238"/>
              </a:spcAft>
              <a:defRPr/>
            </a:pPr>
            <a:r>
              <a:rPr lang="en-GB" altLang="en-US" sz="2400" dirty="0">
                <a:ea typeface="ＭＳ Ｐゴシック" panose="020B0600070205080204" pitchFamily="34" charset="-128"/>
              </a:rPr>
              <a:t>Flags:</a:t>
            </a:r>
          </a:p>
          <a:p>
            <a:pPr lvl="1">
              <a:spcBef>
                <a:spcPts val="238"/>
              </a:spcBef>
              <a:spcAft>
                <a:spcPts val="238"/>
              </a:spcAft>
              <a:defRPr/>
            </a:pPr>
            <a:r>
              <a:rPr lang="en-GB" altLang="en-US" sz="2000" dirty="0">
                <a:ea typeface="ＭＳ Ｐゴシック" panose="020B0600070205080204" pitchFamily="34" charset="-128"/>
              </a:rPr>
              <a:t>PP: Ignored. Not triggering processing on other IOC</a:t>
            </a:r>
          </a:p>
          <a:p>
            <a:pPr lvl="1">
              <a:spcBef>
                <a:spcPts val="238"/>
              </a:spcBef>
              <a:spcAft>
                <a:spcPts val="238"/>
              </a:spcAft>
              <a:defRPr/>
            </a:pPr>
            <a:r>
              <a:rPr lang="en-GB" altLang="en-US" sz="2000" dirty="0">
                <a:ea typeface="ＭＳ Ｐゴシック" panose="020B0600070205080204" pitchFamily="34" charset="-128"/>
              </a:rPr>
              <a:t>MS, MSI: Maximize severity (when INVALID)</a:t>
            </a:r>
          </a:p>
          <a:p>
            <a:pPr marL="0" indent="0">
              <a:spcBef>
                <a:spcPts val="238"/>
              </a:spcBef>
              <a:spcAft>
                <a:spcPts val="238"/>
              </a:spcAft>
              <a:buNone/>
              <a:defRPr/>
            </a:pPr>
            <a:endParaRPr lang="en-GB" altLang="en-US" sz="2400" dirty="0">
              <a:ea typeface="ＭＳ Ｐゴシック" panose="020B0600070205080204" pitchFamily="34" charset="-128"/>
            </a:endParaRPr>
          </a:p>
          <a:p>
            <a:pPr>
              <a:defRPr/>
            </a:pPr>
            <a:endParaRPr lang="en-US" altLang="en-US" sz="2400" dirty="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4A3035C-4564-C648-989E-6C16B7C26BC4}"/>
              </a:ext>
            </a:extLst>
          </p:cNvPr>
          <p:cNvSpPr>
            <a:spLocks noGrp="1" noChangeArrowheads="1"/>
          </p:cNvSpPr>
          <p:nvPr>
            <p:ph type="title"/>
          </p:nvPr>
        </p:nvSpPr>
        <p:spPr/>
        <p:txBody>
          <a:bodyPr/>
          <a:lstStyle/>
          <a:p>
            <a:r>
              <a:rPr lang="en-US" altLang="en-US">
                <a:ea typeface="ＭＳ Ｐゴシック" panose="020B0600070205080204" pitchFamily="34" charset="-128"/>
              </a:rPr>
              <a:t>Channel Access Link Flags</a:t>
            </a:r>
          </a:p>
        </p:txBody>
      </p:sp>
      <p:sp>
        <p:nvSpPr>
          <p:cNvPr id="44034" name="Content Placeholder 2">
            <a:extLst>
              <a:ext uri="{FF2B5EF4-FFF2-40B4-BE49-F238E27FC236}">
                <a16:creationId xmlns:a16="http://schemas.microsoft.com/office/drawing/2014/main" id="{A7B41EAB-8858-1D41-AEDB-B4CB44108541}"/>
              </a:ext>
            </a:extLst>
          </p:cNvPr>
          <p:cNvSpPr>
            <a:spLocks noGrp="1" noChangeArrowheads="1"/>
          </p:cNvSpPr>
          <p:nvPr>
            <p:ph idx="1"/>
          </p:nvPr>
        </p:nvSpPr>
        <p:spPr>
          <a:xfrm>
            <a:off x="1644650" y="1354138"/>
            <a:ext cx="8515350" cy="5078412"/>
          </a:xfrm>
        </p:spPr>
        <p:txBody>
          <a:bodyPr/>
          <a:lstStyle/>
          <a:p>
            <a:r>
              <a:rPr lang="en-US" altLang="en-US">
                <a:ea typeface="ＭＳ Ｐゴシック" panose="020B0600070205080204" pitchFamily="34" charset="-128"/>
              </a:rPr>
              <a:t>CA: Force CA link, even though target in same IOC</a:t>
            </a:r>
          </a:p>
          <a:p>
            <a:pPr lvl="1"/>
            <a:r>
              <a:rPr lang="en-US" altLang="en-US">
                <a:ea typeface="ＭＳ Ｐゴシック" panose="020B0600070205080204" pitchFamily="34" charset="-128"/>
              </a:rPr>
              <a:t>Can be used to break ‘lock sets’</a:t>
            </a:r>
          </a:p>
          <a:p>
            <a:r>
              <a:rPr lang="en-US" altLang="en-US">
                <a:ea typeface="ＭＳ Ｐゴシック" panose="020B0600070205080204" pitchFamily="34" charset="-128"/>
              </a:rPr>
              <a:t>CP: For INP link, process on received CA monitor</a:t>
            </a:r>
          </a:p>
          <a:p>
            <a:pPr lvl="1"/>
            <a:r>
              <a:rPr lang="en-US" altLang="en-US">
                <a:ea typeface="ＭＳ Ｐゴシック" panose="020B0600070205080204" pitchFamily="34" charset="-128"/>
              </a:rPr>
              <a:t>Typically to cause processing when linked value </a:t>
            </a:r>
            <a:r>
              <a:rPr lang="en-US" altLang="en-US" u="sng">
                <a:ea typeface="ＭＳ Ｐゴシック" panose="020B0600070205080204" pitchFamily="34" charset="-128"/>
              </a:rPr>
              <a:t>changes</a:t>
            </a:r>
            <a:r>
              <a:rPr lang="en-US" altLang="en-US">
                <a:ea typeface="ＭＳ Ｐゴシック" panose="020B0600070205080204" pitchFamily="34" charset="-128"/>
              </a:rPr>
              <a:t>. Details depend on MDEL of source.</a:t>
            </a:r>
          </a:p>
          <a:p>
            <a:r>
              <a:rPr lang="en-US" altLang="en-US">
                <a:ea typeface="ＭＳ Ｐゴシック" panose="020B0600070205080204" pitchFamily="34" charset="-128"/>
              </a:rPr>
              <a:t>CPP: CP, but only if SCAN=Passive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2654DE97-6072-B447-8087-E72BA9E4743E}"/>
              </a:ext>
            </a:extLst>
          </p:cNvPr>
          <p:cNvSpPr>
            <a:spLocks noGrp="1" noChangeArrowheads="1"/>
          </p:cNvSpPr>
          <p:nvPr>
            <p:ph type="title"/>
          </p:nvPr>
        </p:nvSpPr>
        <p:spPr/>
        <p:txBody>
          <a:bodyPr/>
          <a:lstStyle/>
          <a:p>
            <a:r>
              <a:rPr lang="en-US" altLang="en-US">
                <a:ea typeface="ＭＳ Ｐゴシック" panose="020B0600070205080204" pitchFamily="34" charset="-128"/>
              </a:rPr>
              <a:t>Forward Links</a:t>
            </a:r>
          </a:p>
        </p:txBody>
      </p:sp>
      <p:sp>
        <p:nvSpPr>
          <p:cNvPr id="45058" name="Content Placeholder 2">
            <a:extLst>
              <a:ext uri="{FF2B5EF4-FFF2-40B4-BE49-F238E27FC236}">
                <a16:creationId xmlns:a16="http://schemas.microsoft.com/office/drawing/2014/main" id="{5189385C-22E5-7447-8886-C82C14390438}"/>
              </a:ext>
            </a:extLst>
          </p:cNvPr>
          <p:cNvSpPr>
            <a:spLocks noGrp="1" noChangeArrowheads="1"/>
          </p:cNvSpPr>
          <p:nvPr>
            <p:ph idx="1"/>
          </p:nvPr>
        </p:nvSpPr>
        <p:spPr>
          <a:xfrm>
            <a:off x="1644650" y="1354138"/>
            <a:ext cx="8775700" cy="4533900"/>
          </a:xfrm>
        </p:spPr>
        <p:txBody>
          <a:bodyPr/>
          <a:lstStyle/>
          <a:p>
            <a:r>
              <a:rPr lang="en-US" altLang="en-US">
                <a:ea typeface="ＭＳ Ｐゴシック" panose="020B0600070205080204" pitchFamily="34" charset="-128"/>
              </a:rPr>
              <a:t>Trigger processing, not passing data</a:t>
            </a:r>
          </a:p>
          <a:p>
            <a:r>
              <a:rPr lang="en-US" altLang="en-US">
                <a:ea typeface="ＭＳ Ｐゴシック" panose="020B0600070205080204" pitchFamily="34" charset="-128"/>
              </a:rPr>
              <a:t>Destination processed if SCAN=Passive</a:t>
            </a:r>
          </a:p>
          <a:p>
            <a:endParaRPr lang="en-US" altLang="en-US">
              <a:ea typeface="ＭＳ Ｐゴシック" panose="020B0600070205080204" pitchFamily="34" charset="-128"/>
            </a:endParaRPr>
          </a:p>
          <a:p>
            <a:r>
              <a:rPr lang="en-US" altLang="en-US">
                <a:ea typeface="ＭＳ Ｐゴシック" panose="020B0600070205080204" pitchFamily="34" charset="-128"/>
              </a:rPr>
              <a:t>May use CA links</a:t>
            </a:r>
          </a:p>
          <a:p>
            <a:pPr lvl="1"/>
            <a:r>
              <a:rPr lang="en-US" altLang="en-US">
                <a:ea typeface="ＭＳ Ｐゴシック" panose="020B0600070205080204" pitchFamily="34" charset="-128"/>
              </a:rPr>
              <a:t>Must use FLNK=“other.PROC”        (other IOC)</a:t>
            </a:r>
            <a:br>
              <a:rPr lang="en-US" altLang="en-US">
                <a:ea typeface="ＭＳ Ｐゴシック" panose="020B0600070205080204" pitchFamily="34" charset="-128"/>
              </a:rPr>
            </a:br>
            <a:r>
              <a:rPr lang="en-US" altLang="en-US">
                <a:ea typeface="ＭＳ Ｐゴシック" panose="020B0600070205080204" pitchFamily="34" charset="-128"/>
              </a:rPr>
              <a:t>or             FLNK=“other.PROC CA”  (same IOC)</a:t>
            </a:r>
          </a:p>
          <a:p>
            <a:pPr lvl="1"/>
            <a:r>
              <a:rPr lang="en-US" altLang="en-US">
                <a:ea typeface="ＭＳ Ｐゴシック" panose="020B0600070205080204" pitchFamily="34" charset="-128"/>
              </a:rPr>
              <a:t>Always triggers processing even for SCAN!=Passive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
            <a:extLst>
              <a:ext uri="{FF2B5EF4-FFF2-40B4-BE49-F238E27FC236}">
                <a16:creationId xmlns:a16="http://schemas.microsoft.com/office/drawing/2014/main" id="{EF47FA42-85FA-FC43-8C4D-2B950A27A862}"/>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FC9F6585-1C6E-B14E-B228-0D5F54CEBDD0}" type="slidenum">
              <a:rPr lang="en-GB" altLang="en-US" sz="500" b="0">
                <a:solidFill>
                  <a:schemeClr val="tx2"/>
                </a:solidFill>
                <a:latin typeface="Times New Roman" panose="02020603050405020304" pitchFamily="18" charset="0"/>
              </a:rPr>
              <a:pPr algn="ctr">
                <a:spcBef>
                  <a:spcPct val="0"/>
                </a:spcBef>
                <a:buClrTx/>
                <a:buFontTx/>
                <a:buNone/>
              </a:pPr>
              <a:t>23</a:t>
            </a:fld>
            <a:endParaRPr lang="en-GB" altLang="en-US" sz="500" b="0">
              <a:solidFill>
                <a:schemeClr val="tx2"/>
              </a:solidFill>
              <a:latin typeface="Times New Roman" panose="02020603050405020304" pitchFamily="18" charset="0"/>
            </a:endParaRPr>
          </a:p>
        </p:txBody>
      </p:sp>
      <p:sp>
        <p:nvSpPr>
          <p:cNvPr id="46082" name="Rectangle 1">
            <a:extLst>
              <a:ext uri="{FF2B5EF4-FFF2-40B4-BE49-F238E27FC236}">
                <a16:creationId xmlns:a16="http://schemas.microsoft.com/office/drawing/2014/main" id="{9C0444F4-E238-7545-B04B-7093FA994389}"/>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Processing chains</a:t>
            </a:r>
          </a:p>
        </p:txBody>
      </p:sp>
      <p:pic>
        <p:nvPicPr>
          <p:cNvPr id="46083" name="Picture 2">
            <a:extLst>
              <a:ext uri="{FF2B5EF4-FFF2-40B4-BE49-F238E27FC236}">
                <a16:creationId xmlns:a16="http://schemas.microsoft.com/office/drawing/2014/main" id="{00D2F2F8-95A1-9147-9BD5-C80BFFC23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1" y="954088"/>
            <a:ext cx="6627813"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a:extLst>
              <a:ext uri="{FF2B5EF4-FFF2-40B4-BE49-F238E27FC236}">
                <a16:creationId xmlns:a16="http://schemas.microsoft.com/office/drawing/2014/main" id="{E8AA033F-97F2-F34D-9E8C-F329ADE7EF8F}"/>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518E7D2C-F17E-924F-BE4F-07F419A5ACCB}" type="slidenum">
              <a:rPr lang="en-GB" altLang="en-US" sz="500" b="0">
                <a:solidFill>
                  <a:schemeClr val="tx2"/>
                </a:solidFill>
                <a:latin typeface="Times New Roman" panose="02020603050405020304" pitchFamily="18" charset="0"/>
              </a:rPr>
              <a:pPr algn="ctr">
                <a:spcBef>
                  <a:spcPct val="0"/>
                </a:spcBef>
                <a:buClrTx/>
                <a:buFontTx/>
                <a:buNone/>
              </a:pPr>
              <a:t>24</a:t>
            </a:fld>
            <a:endParaRPr lang="en-GB" altLang="en-US" sz="500" b="0">
              <a:solidFill>
                <a:schemeClr val="tx2"/>
              </a:solidFill>
              <a:latin typeface="Times New Roman" panose="02020603050405020304" pitchFamily="18" charset="0"/>
            </a:endParaRPr>
          </a:p>
        </p:txBody>
      </p:sp>
      <p:sp>
        <p:nvSpPr>
          <p:cNvPr id="48130" name="Rectangle 1">
            <a:extLst>
              <a:ext uri="{FF2B5EF4-FFF2-40B4-BE49-F238E27FC236}">
                <a16:creationId xmlns:a16="http://schemas.microsoft.com/office/drawing/2014/main" id="{8EC6E402-CDB7-D944-940A-83741FABBF38}"/>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Which record is never processed?</a:t>
            </a:r>
          </a:p>
        </p:txBody>
      </p:sp>
      <p:pic>
        <p:nvPicPr>
          <p:cNvPr id="48131" name="Picture 2">
            <a:extLst>
              <a:ext uri="{FF2B5EF4-FFF2-40B4-BE49-F238E27FC236}">
                <a16:creationId xmlns:a16="http://schemas.microsoft.com/office/drawing/2014/main" id="{03BE70E2-EFC8-0E48-B754-7E0D73360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6" y="1563688"/>
            <a:ext cx="8385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
            <a:extLst>
              <a:ext uri="{FF2B5EF4-FFF2-40B4-BE49-F238E27FC236}">
                <a16:creationId xmlns:a16="http://schemas.microsoft.com/office/drawing/2014/main" id="{8CBEF446-E674-F242-A44F-916A651DA224}"/>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9603C961-C3BF-9448-92D9-8777F502EB7A}" type="slidenum">
              <a:rPr lang="en-GB" altLang="en-US" sz="500" b="0">
                <a:solidFill>
                  <a:schemeClr val="tx2"/>
                </a:solidFill>
                <a:latin typeface="Times New Roman" panose="02020603050405020304" pitchFamily="18" charset="0"/>
              </a:rPr>
              <a:pPr algn="ctr">
                <a:spcBef>
                  <a:spcPct val="0"/>
                </a:spcBef>
                <a:buClrTx/>
                <a:buFontTx/>
                <a:buNone/>
              </a:pPr>
              <a:t>25</a:t>
            </a:fld>
            <a:endParaRPr lang="en-GB" altLang="en-US" sz="500" b="0">
              <a:solidFill>
                <a:schemeClr val="tx2"/>
              </a:solidFill>
              <a:latin typeface="Times New Roman" panose="02020603050405020304" pitchFamily="18" charset="0"/>
            </a:endParaRPr>
          </a:p>
        </p:txBody>
      </p:sp>
      <p:sp>
        <p:nvSpPr>
          <p:cNvPr id="50178" name="Rectangle 1">
            <a:extLst>
              <a:ext uri="{FF2B5EF4-FFF2-40B4-BE49-F238E27FC236}">
                <a16:creationId xmlns:a16="http://schemas.microsoft.com/office/drawing/2014/main" id="{F1BE8212-0333-AF41-8ABA-278BC3C8997C}"/>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How often is Input_1 processed?</a:t>
            </a:r>
          </a:p>
        </p:txBody>
      </p:sp>
      <p:pic>
        <p:nvPicPr>
          <p:cNvPr id="50179" name="Picture 2">
            <a:extLst>
              <a:ext uri="{FF2B5EF4-FFF2-40B4-BE49-F238E27FC236}">
                <a16:creationId xmlns:a16="http://schemas.microsoft.com/office/drawing/2014/main" id="{869D4BD2-FF19-2447-BB12-590BC89BE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9" y="1716088"/>
            <a:ext cx="86121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0" name="Rectangle 4">
            <a:extLst>
              <a:ext uri="{FF2B5EF4-FFF2-40B4-BE49-F238E27FC236}">
                <a16:creationId xmlns:a16="http://schemas.microsoft.com/office/drawing/2014/main" id="{1278C243-95AD-C646-B184-D6A6B39B7767}"/>
              </a:ext>
            </a:extLst>
          </p:cNvPr>
          <p:cNvSpPr>
            <a:spLocks noChangeArrowheads="1"/>
          </p:cNvSpPr>
          <p:nvPr/>
        </p:nvSpPr>
        <p:spPr bwMode="auto">
          <a:xfrm flipH="1">
            <a:off x="7807325" y="2938463"/>
            <a:ext cx="114300" cy="3222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
            <a:extLst>
              <a:ext uri="{FF2B5EF4-FFF2-40B4-BE49-F238E27FC236}">
                <a16:creationId xmlns:a16="http://schemas.microsoft.com/office/drawing/2014/main" id="{50969272-D565-F944-AF41-81FB10FC0523}"/>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AC39D5D2-BC50-C34B-A975-785FF45CE3F4}" type="slidenum">
              <a:rPr lang="en-GB" altLang="en-US" sz="500" b="0">
                <a:solidFill>
                  <a:schemeClr val="tx2"/>
                </a:solidFill>
                <a:latin typeface="Times New Roman" panose="02020603050405020304" pitchFamily="18" charset="0"/>
              </a:rPr>
              <a:pPr algn="ctr">
                <a:spcBef>
                  <a:spcPct val="0"/>
                </a:spcBef>
                <a:buClrTx/>
                <a:buFontTx/>
                <a:buNone/>
              </a:pPr>
              <a:t>26</a:t>
            </a:fld>
            <a:endParaRPr lang="en-GB" altLang="en-US" sz="500" b="0">
              <a:solidFill>
                <a:schemeClr val="tx2"/>
              </a:solidFill>
              <a:latin typeface="Times New Roman" panose="02020603050405020304" pitchFamily="18" charset="0"/>
            </a:endParaRPr>
          </a:p>
        </p:txBody>
      </p:sp>
      <p:sp>
        <p:nvSpPr>
          <p:cNvPr id="52226" name="Rectangle 1">
            <a:extLst>
              <a:ext uri="{FF2B5EF4-FFF2-40B4-BE49-F238E27FC236}">
                <a16:creationId xmlns:a16="http://schemas.microsoft.com/office/drawing/2014/main" id="{5649ADBF-6551-B540-8FC9-942CD016D82E}"/>
              </a:ext>
            </a:extLst>
          </p:cNvPr>
          <p:cNvSpPr>
            <a:spLocks noGrp="1" noChangeArrowheads="1"/>
          </p:cNvSpPr>
          <p:nvPr>
            <p:ph type="title" idx="4294967295"/>
          </p:nvPr>
        </p:nvSpPr>
        <p:spPr>
          <a:xfrm>
            <a:off x="1863726" y="330201"/>
            <a:ext cx="7954963" cy="524315"/>
          </a:xfrm>
        </p:spPr>
        <p:txBody>
          <a:bodyPr vert="horz" wrap="square" lIns="81966" tIns="40166" rIns="81966" bIns="40166" numCol="1" anchor="t" anchorCtr="0" compatLnSpc="1">
            <a:prstTxWarp prst="textNoShape">
              <a:avLst/>
            </a:prstTxWarp>
            <a:spAutoFit/>
          </a:bodyPr>
          <a:lstStyle/>
          <a:p>
            <a:pPr>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altLang="en-US">
                <a:ea typeface="ＭＳ Ｐゴシック" panose="020B0600070205080204" pitchFamily="34" charset="-128"/>
              </a:rPr>
              <a:t>How long will this take?</a:t>
            </a:r>
          </a:p>
        </p:txBody>
      </p:sp>
      <p:pic>
        <p:nvPicPr>
          <p:cNvPr id="52227" name="Picture 2">
            <a:extLst>
              <a:ext uri="{FF2B5EF4-FFF2-40B4-BE49-F238E27FC236}">
                <a16:creationId xmlns:a16="http://schemas.microsoft.com/office/drawing/2014/main" id="{26901C6B-46B4-344A-BED3-59173E97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1703389"/>
            <a:ext cx="79629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8" name="Text Placeholder 4">
            <a:extLst>
              <a:ext uri="{FF2B5EF4-FFF2-40B4-BE49-F238E27FC236}">
                <a16:creationId xmlns:a16="http://schemas.microsoft.com/office/drawing/2014/main" id="{315110BB-363B-644F-847C-50647859F31E}"/>
              </a:ext>
            </a:extLst>
          </p:cNvPr>
          <p:cNvSpPr>
            <a:spLocks noGrp="1" noChangeArrowheads="1"/>
          </p:cNvSpPr>
          <p:nvPr>
            <p:ph type="body" idx="4294967295"/>
          </p:nvPr>
        </p:nvSpPr>
        <p:spPr>
          <a:xfrm>
            <a:off x="1644651" y="5629276"/>
            <a:ext cx="8296275" cy="739775"/>
          </a:xfrm>
        </p:spPr>
        <p:txBody>
          <a:bodyPr/>
          <a:lstStyle/>
          <a:p>
            <a:r>
              <a:rPr lang="en-US" altLang="en-US">
                <a:ea typeface="ＭＳ Ｐゴシック" panose="020B0600070205080204" pitchFamily="34" charset="-128"/>
              </a:rPr>
              <a:t>PACT: Processing Active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23A9333A-06E3-F04D-989D-AE6FF628151A}"/>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a:ea typeface="ＭＳ Ｐゴシック" panose="020B0600070205080204" pitchFamily="34" charset="-128"/>
              </a:rPr>
              <a:t>Rate Of Change Example</a:t>
            </a:r>
          </a:p>
        </p:txBody>
      </p:sp>
      <p:sp>
        <p:nvSpPr>
          <p:cNvPr id="54274" name="Text Box 2">
            <a:extLst>
              <a:ext uri="{FF2B5EF4-FFF2-40B4-BE49-F238E27FC236}">
                <a16:creationId xmlns:a16="http://schemas.microsoft.com/office/drawing/2014/main" id="{DFB5C4F2-1B32-444D-978B-A0B313162555}"/>
              </a:ext>
            </a:extLst>
          </p:cNvPr>
          <p:cNvSpPr txBox="1">
            <a:spLocks noChangeArrowheads="1"/>
          </p:cNvSpPr>
          <p:nvPr/>
        </p:nvSpPr>
        <p:spPr bwMode="auto">
          <a:xfrm>
            <a:off x="1981201" y="1143000"/>
            <a:ext cx="8189913" cy="36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marL="307975" indent="-307975">
              <a:lnSpc>
                <a:spcPct val="90000"/>
              </a:lnSpc>
              <a:spcBef>
                <a:spcPct val="6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9pPr>
          </a:lstStyle>
          <a:p>
            <a:pPr algn="ctr">
              <a:lnSpc>
                <a:spcPct val="124000"/>
              </a:lnSpc>
              <a:spcBef>
                <a:spcPts val="225"/>
              </a:spcBef>
              <a:spcAft>
                <a:spcPts val="225"/>
              </a:spcAft>
              <a:buClrTx/>
              <a:buNone/>
            </a:pPr>
            <a:r>
              <a:rPr lang="en-GB" altLang="en-US" sz="1600" b="0">
                <a:solidFill>
                  <a:srgbClr val="131313"/>
                </a:solidFill>
              </a:rPr>
              <a:t>Calculating “Rate-of-Change” of an Input</a:t>
            </a:r>
          </a:p>
        </p:txBody>
      </p:sp>
      <p:sp>
        <p:nvSpPr>
          <p:cNvPr id="54275" name="Text Box 3">
            <a:extLst>
              <a:ext uri="{FF2B5EF4-FFF2-40B4-BE49-F238E27FC236}">
                <a16:creationId xmlns:a16="http://schemas.microsoft.com/office/drawing/2014/main" id="{6DECBB4F-FE07-584A-9D6C-9AB198B73D65}"/>
              </a:ext>
            </a:extLst>
          </p:cNvPr>
          <p:cNvSpPr txBox="1">
            <a:spLocks noChangeArrowheads="1"/>
          </p:cNvSpPr>
          <p:nvPr/>
        </p:nvSpPr>
        <p:spPr bwMode="auto">
          <a:xfrm>
            <a:off x="2336801" y="5065714"/>
            <a:ext cx="76184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a:latin typeface="Book Antiqua" panose="02040602050305030304" pitchFamily="18" charset="0"/>
              </a:rPr>
              <a:t>INPA fetches data that is 1 second old because it does not request processing of the AI record. INPB fetches current data because it requests the AI record to process. The subtraction of these two values reflects the ‘rate of change’ (difference/sec) of the pressure reading.</a:t>
            </a:r>
          </a:p>
        </p:txBody>
      </p:sp>
      <p:pic>
        <p:nvPicPr>
          <p:cNvPr id="54276" name="Picture 4">
            <a:extLst>
              <a:ext uri="{FF2B5EF4-FFF2-40B4-BE49-F238E27FC236}">
                <a16:creationId xmlns:a16="http://schemas.microsoft.com/office/drawing/2014/main" id="{A60C8E43-47E3-4A4C-B3C9-F39B1E757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2382838"/>
            <a:ext cx="60864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4F72E883-1C25-6141-A236-5D363E056D17}"/>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a:ea typeface="ＭＳ Ｐゴシック" panose="020B0600070205080204" pitchFamily="34" charset="-128"/>
              </a:rPr>
              <a:t>Simulation Mode</a:t>
            </a:r>
          </a:p>
        </p:txBody>
      </p:sp>
      <p:sp>
        <p:nvSpPr>
          <p:cNvPr id="56322" name="Text Box 2">
            <a:extLst>
              <a:ext uri="{FF2B5EF4-FFF2-40B4-BE49-F238E27FC236}">
                <a16:creationId xmlns:a16="http://schemas.microsoft.com/office/drawing/2014/main" id="{00690E53-9582-D54B-829D-E05334B1712E}"/>
              </a:ext>
            </a:extLst>
          </p:cNvPr>
          <p:cNvSpPr txBox="1">
            <a:spLocks noChangeArrowheads="1"/>
          </p:cNvSpPr>
          <p:nvPr/>
        </p:nvSpPr>
        <p:spPr bwMode="auto">
          <a:xfrm>
            <a:off x="2235201" y="5300664"/>
            <a:ext cx="76184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a:latin typeface="Book Antiqua" panose="02040602050305030304" pitchFamily="18" charset="0"/>
              </a:rPr>
              <a:t>When in simulation mode, the AO record does not call device support and the AI record fetches its input from the AO record.</a:t>
            </a:r>
          </a:p>
        </p:txBody>
      </p:sp>
      <p:pic>
        <p:nvPicPr>
          <p:cNvPr id="56323" name="Picture 3">
            <a:extLst>
              <a:ext uri="{FF2B5EF4-FFF2-40B4-BE49-F238E27FC236}">
                <a16:creationId xmlns:a16="http://schemas.microsoft.com/office/drawing/2014/main" id="{7F0CAB9B-93C8-8740-88D9-A3401FD41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4" y="944564"/>
            <a:ext cx="66246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509065B1-8A71-8F42-9156-B90603FA32BD}"/>
              </a:ext>
            </a:extLst>
          </p:cNvPr>
          <p:cNvSpPr>
            <a:spLocks noGrp="1" noChangeArrowheads="1"/>
          </p:cNvSpPr>
          <p:nvPr>
            <p:ph type="title" idx="4294967295"/>
          </p:nvPr>
        </p:nvSpPr>
        <p:spPr>
          <a:xfrm>
            <a:off x="1863726" y="254000"/>
            <a:ext cx="7954963" cy="596900"/>
          </a:xfrm>
        </p:spPr>
        <p:txBody>
          <a:bodyPr vert="horz" wrap="square" lIns="81639" tIns="45720" rIns="81639" bIns="42452" numCol="1" anchor="b" anchorCtr="0" compatLnSpc="1">
            <a:prstTxWarp prst="textNoShape">
              <a:avLst/>
            </a:prstTxWarp>
            <a:spAutoFit/>
          </a:bodyPr>
          <a:lstStyle/>
          <a:p>
            <a:pPr>
              <a:lnSpc>
                <a:spcPct val="112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a:ea typeface="ＭＳ Ｐゴシック" panose="020B0600070205080204" pitchFamily="34" charset="-128"/>
              </a:rPr>
              <a:t>Multiple Scan Triggers</a:t>
            </a:r>
          </a:p>
        </p:txBody>
      </p:sp>
      <p:sp>
        <p:nvSpPr>
          <p:cNvPr id="58370" name="Text Box 2">
            <a:extLst>
              <a:ext uri="{FF2B5EF4-FFF2-40B4-BE49-F238E27FC236}">
                <a16:creationId xmlns:a16="http://schemas.microsoft.com/office/drawing/2014/main" id="{D410B67F-FFDC-C440-864A-02C11B4E34BD}"/>
              </a:ext>
            </a:extLst>
          </p:cNvPr>
          <p:cNvSpPr txBox="1">
            <a:spLocks noChangeArrowheads="1"/>
          </p:cNvSpPr>
          <p:nvPr/>
        </p:nvSpPr>
        <p:spPr bwMode="auto">
          <a:xfrm>
            <a:off x="2222501" y="1025525"/>
            <a:ext cx="8189913" cy="36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marL="307975" indent="-307975">
              <a:lnSpc>
                <a:spcPct val="90000"/>
              </a:lnSpc>
              <a:spcBef>
                <a:spcPct val="6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307975" algn="l"/>
                <a:tab pos="722313" algn="l"/>
                <a:tab pos="1136650" algn="l"/>
                <a:tab pos="1550988" algn="l"/>
                <a:tab pos="1966913" algn="l"/>
                <a:tab pos="2381250" algn="l"/>
                <a:tab pos="2795588" algn="l"/>
                <a:tab pos="3209925" algn="l"/>
                <a:tab pos="3625850" algn="l"/>
                <a:tab pos="4040188" algn="l"/>
                <a:tab pos="4454525" algn="l"/>
                <a:tab pos="4868863" algn="l"/>
                <a:tab pos="5284788" algn="l"/>
                <a:tab pos="5699125" algn="l"/>
                <a:tab pos="6113463" algn="l"/>
                <a:tab pos="6527800" algn="l"/>
                <a:tab pos="6943725" algn="l"/>
                <a:tab pos="7358063" algn="l"/>
                <a:tab pos="7772400" algn="l"/>
                <a:tab pos="8186738" algn="l"/>
                <a:tab pos="8602663" algn="l"/>
              </a:tabLst>
              <a:defRPr sz="2000" b="1">
                <a:solidFill>
                  <a:srgbClr val="000000"/>
                </a:solidFill>
                <a:latin typeface="Arial" panose="020B0604020202020204" pitchFamily="34" charset="0"/>
                <a:ea typeface="ＭＳ Ｐゴシック" panose="020B0600070205080204" pitchFamily="34" charset="-128"/>
              </a:defRPr>
            </a:lvl9pPr>
          </a:lstStyle>
          <a:p>
            <a:pPr algn="ctr">
              <a:lnSpc>
                <a:spcPct val="124000"/>
              </a:lnSpc>
              <a:spcBef>
                <a:spcPts val="225"/>
              </a:spcBef>
              <a:spcAft>
                <a:spcPts val="225"/>
              </a:spcAft>
              <a:buClrTx/>
              <a:buNone/>
            </a:pPr>
            <a:r>
              <a:rPr lang="en-GB" altLang="en-US" sz="1600" b="0">
                <a:solidFill>
                  <a:srgbClr val="131313"/>
                </a:solidFill>
              </a:rPr>
              <a:t>Slow Periodic Scan with Fast Change Response</a:t>
            </a:r>
          </a:p>
        </p:txBody>
      </p:sp>
      <p:sp>
        <p:nvSpPr>
          <p:cNvPr id="58371" name="Text Box 3">
            <a:extLst>
              <a:ext uri="{FF2B5EF4-FFF2-40B4-BE49-F238E27FC236}">
                <a16:creationId xmlns:a16="http://schemas.microsoft.com/office/drawing/2014/main" id="{9A7B7B7D-B946-3442-A1A4-EEBBBA0CB3D1}"/>
              </a:ext>
            </a:extLst>
          </p:cNvPr>
          <p:cNvSpPr txBox="1">
            <a:spLocks noChangeArrowheads="1"/>
          </p:cNvSpPr>
          <p:nvPr/>
        </p:nvSpPr>
        <p:spPr bwMode="auto">
          <a:xfrm>
            <a:off x="2133600" y="5016501"/>
            <a:ext cx="80264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a:lnSpc>
                <a:spcPct val="90000"/>
              </a:lnSpc>
              <a:spcBef>
                <a:spcPct val="6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000" b="1">
                <a:solidFill>
                  <a:srgbClr val="000000"/>
                </a:solidFill>
                <a:latin typeface="Arial" panose="020B0604020202020204" pitchFamily="34" charset="0"/>
                <a:ea typeface="ＭＳ Ｐゴシック" panose="020B0600070205080204" pitchFamily="34" charset="-128"/>
              </a:defRPr>
            </a:lvl9pPr>
          </a:lstStyle>
          <a:p>
            <a:pPr>
              <a:lnSpc>
                <a:spcPct val="102000"/>
              </a:lnSpc>
              <a:spcBef>
                <a:spcPts val="913"/>
              </a:spcBef>
              <a:buClrTx/>
              <a:buNone/>
            </a:pPr>
            <a:r>
              <a:rPr lang="en-GB" altLang="en-US" sz="1500" b="0">
                <a:latin typeface="Book Antiqua" panose="02040602050305030304" pitchFamily="18" charset="0"/>
              </a:rPr>
              <a:t>The AI record gets processed every 5 seconds AND whenever the AO record is changed. This provides immediate response to an operator's changes even though the normal scan rate is very slow. Changes to the power supply settings are inhibited by the BO record, which represents a Local/Remote switch.</a:t>
            </a:r>
          </a:p>
        </p:txBody>
      </p:sp>
      <p:pic>
        <p:nvPicPr>
          <p:cNvPr id="58372" name="Picture 4">
            <a:extLst>
              <a:ext uri="{FF2B5EF4-FFF2-40B4-BE49-F238E27FC236}">
                <a16:creationId xmlns:a16="http://schemas.microsoft.com/office/drawing/2014/main" id="{4C7ADB84-1285-8046-AEE9-EFB7AF7D0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652588"/>
            <a:ext cx="7580312"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8">
            <a:extLst>
              <a:ext uri="{FF2B5EF4-FFF2-40B4-BE49-F238E27FC236}">
                <a16:creationId xmlns:a16="http://schemas.microsoft.com/office/drawing/2014/main" id="{B219C78E-778B-5647-B66A-DBF428AE79A6}"/>
              </a:ext>
            </a:extLst>
          </p:cNvPr>
          <p:cNvSpPr>
            <a:spLocks noGrp="1" noChangeArrowheads="1"/>
          </p:cNvSpPr>
          <p:nvPr>
            <p:ph idx="1"/>
          </p:nvPr>
        </p:nvSpPr>
        <p:spPr>
          <a:xfrm>
            <a:off x="1692276" y="1081088"/>
            <a:ext cx="8755063" cy="5776912"/>
          </a:xfrm>
        </p:spPr>
        <p:txBody>
          <a:bodyPr/>
          <a:lstStyle/>
          <a:p>
            <a:r>
              <a:rPr lang="en-US" altLang="en-US">
                <a:ea typeface="ＭＳ Ｐゴシック" panose="020B0600070205080204" pitchFamily="34" charset="-128"/>
              </a:rPr>
              <a:t>Database:</a:t>
            </a:r>
            <a:br>
              <a:rPr lang="en-US" altLang="en-US">
                <a:ea typeface="ＭＳ Ｐゴシック" panose="020B0600070205080204" pitchFamily="34" charset="-128"/>
              </a:rPr>
            </a:br>
            <a:r>
              <a:rPr lang="en-US" altLang="en-US">
                <a:ea typeface="ＭＳ Ｐゴシック" panose="020B0600070205080204" pitchFamily="34" charset="-128"/>
              </a:rPr>
              <a:t>Data Flow,</a:t>
            </a:r>
            <a:br>
              <a:rPr lang="en-US" altLang="en-US">
                <a:ea typeface="ＭＳ Ｐゴシック" panose="020B0600070205080204" pitchFamily="34" charset="-128"/>
              </a:rPr>
            </a:br>
            <a:r>
              <a:rPr lang="en-US" altLang="en-US">
                <a:ea typeface="ＭＳ Ｐゴシック" panose="020B0600070205080204" pitchFamily="34" charset="-128"/>
              </a:rPr>
              <a:t>mostly periodic</a:t>
            </a:r>
            <a:br>
              <a:rPr lang="en-US" altLang="en-US">
                <a:ea typeface="ＭＳ Ｐゴシック" panose="020B0600070205080204" pitchFamily="34" charset="-128"/>
              </a:rPr>
            </a:br>
            <a:r>
              <a:rPr lang="en-US" altLang="en-US">
                <a:ea typeface="ＭＳ Ｐゴシック" panose="020B0600070205080204" pitchFamily="34" charset="-128"/>
              </a:rPr>
              <a:t>processing</a:t>
            </a:r>
          </a:p>
          <a:p>
            <a:r>
              <a:rPr lang="en-US" altLang="en-US">
                <a:solidFill>
                  <a:srgbClr val="7F7F7F"/>
                </a:solidFill>
                <a:ea typeface="ＭＳ Ｐゴシック" panose="020B0600070205080204" pitchFamily="34" charset="-128"/>
              </a:rPr>
              <a:t>Sequencer:</a:t>
            </a:r>
            <a:br>
              <a:rPr lang="en-US" altLang="en-US">
                <a:solidFill>
                  <a:srgbClr val="7F7F7F"/>
                </a:solidFill>
                <a:ea typeface="ＭＳ Ｐゴシック" panose="020B0600070205080204" pitchFamily="34" charset="-128"/>
              </a:rPr>
            </a:br>
            <a:r>
              <a:rPr lang="en-US" altLang="en-US">
                <a:solidFill>
                  <a:srgbClr val="7F7F7F"/>
                </a:solidFill>
                <a:ea typeface="ＭＳ Ｐゴシック" panose="020B0600070205080204" pitchFamily="34" charset="-128"/>
              </a:rPr>
              <a:t>State machine,</a:t>
            </a:r>
            <a:br>
              <a:rPr lang="en-US" altLang="en-US">
                <a:solidFill>
                  <a:srgbClr val="7F7F7F"/>
                </a:solidFill>
                <a:ea typeface="ＭＳ Ｐゴシック" panose="020B0600070205080204" pitchFamily="34" charset="-128"/>
              </a:rPr>
            </a:br>
            <a:r>
              <a:rPr lang="en-US" altLang="en-US">
                <a:solidFill>
                  <a:srgbClr val="7F7F7F"/>
                </a:solidFill>
                <a:ea typeface="ＭＳ Ｐゴシック" panose="020B0600070205080204" pitchFamily="34" charset="-128"/>
              </a:rPr>
              <a:t>mostly</a:t>
            </a:r>
            <a:br>
              <a:rPr lang="en-US" altLang="en-US">
                <a:solidFill>
                  <a:srgbClr val="7F7F7F"/>
                </a:solidFill>
                <a:ea typeface="ＭＳ Ｐゴシック" panose="020B0600070205080204" pitchFamily="34" charset="-128"/>
              </a:rPr>
            </a:br>
            <a:r>
              <a:rPr lang="en-US" altLang="en-US">
                <a:solidFill>
                  <a:srgbClr val="7F7F7F"/>
                </a:solidFill>
                <a:ea typeface="ＭＳ Ｐゴシック" panose="020B0600070205080204" pitchFamily="34" charset="-128"/>
              </a:rPr>
              <a:t>on-demand</a:t>
            </a:r>
          </a:p>
          <a:p>
            <a:endParaRPr lang="en-US" altLang="en-US">
              <a:ea typeface="ＭＳ Ｐゴシック" panose="020B0600070205080204" pitchFamily="34" charset="-128"/>
            </a:endParaRPr>
          </a:p>
          <a:p>
            <a:pPr>
              <a:buFont typeface="Symbol" pitchFamily="2" charset="2"/>
              <a:buNone/>
            </a:pPr>
            <a:r>
              <a:rPr lang="en-US" altLang="en-US">
                <a:ea typeface="ＭＳ Ｐゴシック" panose="020B0600070205080204" pitchFamily="34" charset="-128"/>
              </a:rPr>
              <a:t>   </a:t>
            </a:r>
            <a:r>
              <a:rPr lang="ja-JP" altLang="en-US" sz="2000">
                <a:ea typeface="ＭＳ Ｐゴシック" panose="020B0600070205080204" pitchFamily="34" charset="-128"/>
              </a:rPr>
              <a:t>“</a:t>
            </a:r>
            <a:r>
              <a:rPr lang="en-US" altLang="ja-JP" sz="2000">
                <a:ea typeface="ＭＳ Ｐゴシック" panose="020B0600070205080204" pitchFamily="34" charset="-128"/>
              </a:rPr>
              <a:t>Hard” IOCs run vxWorks and directly interface to A/D, D/A, LLRF, … hardware.</a:t>
            </a:r>
            <a:br>
              <a:rPr lang="en-US" altLang="ja-JP" sz="2000">
                <a:ea typeface="ＭＳ Ｐゴシック" panose="020B0600070205080204" pitchFamily="34" charset="-128"/>
              </a:rPr>
            </a:br>
            <a:r>
              <a:rPr lang="en-US" altLang="ja-JP" sz="2000">
                <a:ea typeface="ＭＳ Ｐゴシック" panose="020B0600070205080204" pitchFamily="34" charset="-128"/>
              </a:rPr>
              <a:t>“Soft</a:t>
            </a:r>
            <a:r>
              <a:rPr lang="en-US" altLang="en-US" sz="2000">
                <a:ea typeface="ＭＳ Ｐゴシック" panose="020B0600070205080204" pitchFamily="34" charset="-128"/>
              </a:rPr>
              <a:t>”</a:t>
            </a:r>
            <a:r>
              <a:rPr lang="en-US" altLang="ja-JP" sz="2000">
                <a:ea typeface="ＭＳ Ｐゴシック" panose="020B0600070205080204" pitchFamily="34" charset="-128"/>
              </a:rPr>
              <a:t> IOCs run on Linux etc. and have no I/O Hardware other than serial or networked devices (Moxa to motor controller, …)</a:t>
            </a:r>
            <a:endParaRPr lang="en-US" altLang="en-US" sz="2000">
              <a:ea typeface="ＭＳ Ｐゴシック" panose="020B0600070205080204" pitchFamily="34" charset="-128"/>
            </a:endParaRPr>
          </a:p>
        </p:txBody>
      </p:sp>
      <p:sp>
        <p:nvSpPr>
          <p:cNvPr id="20482" name="Slide Number Placeholder 3">
            <a:extLst>
              <a:ext uri="{FF2B5EF4-FFF2-40B4-BE49-F238E27FC236}">
                <a16:creationId xmlns:a16="http://schemas.microsoft.com/office/drawing/2014/main" id="{AA48386A-BE98-1243-856A-0D36705B464B}"/>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42047DC7-C835-E040-B259-5162B02A1B75}" type="slidenum">
              <a:rPr lang="en-US" altLang="en-US" sz="500" b="0">
                <a:solidFill>
                  <a:schemeClr val="tx2"/>
                </a:solidFill>
                <a:latin typeface="Times New Roman" panose="02020603050405020304" pitchFamily="18" charset="0"/>
              </a:rPr>
              <a:pPr algn="ctr">
                <a:spcBef>
                  <a:spcPct val="0"/>
                </a:spcBef>
                <a:buClrTx/>
                <a:buFontTx/>
                <a:buNone/>
              </a:pPr>
              <a:t>3</a:t>
            </a:fld>
            <a:endParaRPr lang="en-US" altLang="en-US" sz="500" b="0">
              <a:solidFill>
                <a:schemeClr val="tx2"/>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BF095E97-41EC-3044-B21F-D82EC232048D}"/>
              </a:ext>
            </a:extLst>
          </p:cNvPr>
          <p:cNvSpPr>
            <a:spLocks noGrp="1" noChangeArrowheads="1"/>
          </p:cNvSpPr>
          <p:nvPr>
            <p:ph type="title"/>
          </p:nvPr>
        </p:nvSpPr>
        <p:spPr/>
        <p:txBody>
          <a:bodyPr/>
          <a:lstStyle/>
          <a:p>
            <a:r>
              <a:rPr lang="en-US" altLang="en-US">
                <a:ea typeface="ＭＳ Ｐゴシック" panose="020B0600070205080204" pitchFamily="34" charset="-128"/>
              </a:rPr>
              <a:t>IOC</a:t>
            </a:r>
          </a:p>
        </p:txBody>
      </p:sp>
      <p:sp>
        <p:nvSpPr>
          <p:cNvPr id="20484" name="Line 3">
            <a:extLst>
              <a:ext uri="{FF2B5EF4-FFF2-40B4-BE49-F238E27FC236}">
                <a16:creationId xmlns:a16="http://schemas.microsoft.com/office/drawing/2014/main" id="{C0F2DBBB-24DB-4D47-9773-555E7CD8152D}"/>
              </a:ext>
            </a:extLst>
          </p:cNvPr>
          <p:cNvSpPr>
            <a:spLocks noChangeShapeType="1"/>
          </p:cNvSpPr>
          <p:nvPr/>
        </p:nvSpPr>
        <p:spPr bwMode="auto">
          <a:xfrm>
            <a:off x="4687888" y="671513"/>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85" name="Line 4">
            <a:extLst>
              <a:ext uri="{FF2B5EF4-FFF2-40B4-BE49-F238E27FC236}">
                <a16:creationId xmlns:a16="http://schemas.microsoft.com/office/drawing/2014/main" id="{A7C299FB-460F-F24A-BAAA-1ED425F6664B}"/>
              </a:ext>
            </a:extLst>
          </p:cNvPr>
          <p:cNvSpPr>
            <a:spLocks noChangeShapeType="1"/>
          </p:cNvSpPr>
          <p:nvPr/>
        </p:nvSpPr>
        <p:spPr bwMode="auto">
          <a:xfrm>
            <a:off x="4668839" y="2701925"/>
            <a:ext cx="2930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0486" name="Rectangle 5">
            <a:extLst>
              <a:ext uri="{FF2B5EF4-FFF2-40B4-BE49-F238E27FC236}">
                <a16:creationId xmlns:a16="http://schemas.microsoft.com/office/drawing/2014/main" id="{944382B9-C6B3-554A-B03B-06326549BB7F}"/>
              </a:ext>
            </a:extLst>
          </p:cNvPr>
          <p:cNvSpPr>
            <a:spLocks noChangeArrowheads="1"/>
          </p:cNvSpPr>
          <p:nvPr/>
        </p:nvSpPr>
        <p:spPr bwMode="auto">
          <a:xfrm>
            <a:off x="5253039" y="1231928"/>
            <a:ext cx="5048249" cy="2550339"/>
          </a:xfrm>
          <a:prstGeom prst="rect">
            <a:avLst/>
          </a:prstGeom>
          <a:solidFill>
            <a:srgbClr val="FFFF00"/>
          </a:solidFill>
          <a:ln w="19050">
            <a:solidFill>
              <a:schemeClr val="tx1"/>
            </a:solidFill>
            <a:miter lim="800000"/>
            <a:headEnd/>
            <a:tailEnd/>
          </a:ln>
        </p:spPr>
        <p:txBody>
          <a:bodyPr wrap="square" anchor="ct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
        <p:nvSpPr>
          <p:cNvPr id="20487" name="Text Box 6">
            <a:extLst>
              <a:ext uri="{FF2B5EF4-FFF2-40B4-BE49-F238E27FC236}">
                <a16:creationId xmlns:a16="http://schemas.microsoft.com/office/drawing/2014/main" id="{5BCA55B2-7BB4-604C-B358-9F81E7EE5209}"/>
              </a:ext>
            </a:extLst>
          </p:cNvPr>
          <p:cNvSpPr txBox="1">
            <a:spLocks noChangeArrowheads="1"/>
          </p:cNvSpPr>
          <p:nvPr/>
        </p:nvSpPr>
        <p:spPr bwMode="auto">
          <a:xfrm>
            <a:off x="6143625" y="1270000"/>
            <a:ext cx="373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Channel Access, PV Access</a:t>
            </a:r>
          </a:p>
        </p:txBody>
      </p:sp>
      <p:sp>
        <p:nvSpPr>
          <p:cNvPr id="20488" name="Text Box 7">
            <a:extLst>
              <a:ext uri="{FF2B5EF4-FFF2-40B4-BE49-F238E27FC236}">
                <a16:creationId xmlns:a16="http://schemas.microsoft.com/office/drawing/2014/main" id="{15FB73CD-9F30-2046-A2B9-E7774872DAFA}"/>
              </a:ext>
            </a:extLst>
          </p:cNvPr>
          <p:cNvSpPr txBox="1">
            <a:spLocks noChangeArrowheads="1"/>
          </p:cNvSpPr>
          <p:nvPr/>
        </p:nvSpPr>
        <p:spPr bwMode="auto">
          <a:xfrm>
            <a:off x="4703764" y="269875"/>
            <a:ext cx="713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10000"/>
              </a:spcBef>
              <a:spcAft>
                <a:spcPct val="10000"/>
              </a:spcAft>
              <a:buClr>
                <a:srgbClr val="C28500"/>
              </a:buClr>
              <a:buSzPct val="125000"/>
              <a:buFont typeface="Times" pitchFamily="2" charset="0"/>
              <a:buNone/>
            </a:pPr>
            <a:r>
              <a:rPr lang="en-US" altLang="en-US" sz="2000">
                <a:solidFill>
                  <a:schemeClr val="tx1"/>
                </a:solidFill>
              </a:rPr>
              <a:t>LAN</a:t>
            </a:r>
          </a:p>
        </p:txBody>
      </p:sp>
      <p:sp>
        <p:nvSpPr>
          <p:cNvPr id="20489" name="Line 8">
            <a:extLst>
              <a:ext uri="{FF2B5EF4-FFF2-40B4-BE49-F238E27FC236}">
                <a16:creationId xmlns:a16="http://schemas.microsoft.com/office/drawing/2014/main" id="{8FA686F9-C9A9-5B4B-BB02-95E19835BDE3}"/>
              </a:ext>
            </a:extLst>
          </p:cNvPr>
          <p:cNvSpPr>
            <a:spLocks noChangeShapeType="1"/>
          </p:cNvSpPr>
          <p:nvPr/>
        </p:nvSpPr>
        <p:spPr bwMode="auto">
          <a:xfrm>
            <a:off x="7704138" y="665164"/>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0" name="Text Box 9">
            <a:extLst>
              <a:ext uri="{FF2B5EF4-FFF2-40B4-BE49-F238E27FC236}">
                <a16:creationId xmlns:a16="http://schemas.microsoft.com/office/drawing/2014/main" id="{C834B564-53D7-1343-A730-B8AFEDB87E84}"/>
              </a:ext>
            </a:extLst>
          </p:cNvPr>
          <p:cNvSpPr txBox="1">
            <a:spLocks noChangeArrowheads="1"/>
          </p:cNvSpPr>
          <p:nvPr/>
        </p:nvSpPr>
        <p:spPr bwMode="auto">
          <a:xfrm>
            <a:off x="8613776" y="2074863"/>
            <a:ext cx="1592263"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7F7F7F"/>
                </a:solidFill>
              </a:rPr>
              <a:t>Sequencer</a:t>
            </a:r>
          </a:p>
        </p:txBody>
      </p:sp>
      <p:sp>
        <p:nvSpPr>
          <p:cNvPr id="20491" name="Line 10">
            <a:extLst>
              <a:ext uri="{FF2B5EF4-FFF2-40B4-BE49-F238E27FC236}">
                <a16:creationId xmlns:a16="http://schemas.microsoft.com/office/drawing/2014/main" id="{0D04D80E-399A-424C-88D9-5980172942B0}"/>
              </a:ext>
            </a:extLst>
          </p:cNvPr>
          <p:cNvSpPr>
            <a:spLocks noChangeShapeType="1"/>
          </p:cNvSpPr>
          <p:nvPr/>
        </p:nvSpPr>
        <p:spPr bwMode="auto">
          <a:xfrm flipH="1">
            <a:off x="7285038" y="1706564"/>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2" name="Text Box 12">
            <a:extLst>
              <a:ext uri="{FF2B5EF4-FFF2-40B4-BE49-F238E27FC236}">
                <a16:creationId xmlns:a16="http://schemas.microsoft.com/office/drawing/2014/main" id="{4F710212-ED34-354C-BC16-02A8E97D4C8D}"/>
              </a:ext>
            </a:extLst>
          </p:cNvPr>
          <p:cNvSpPr txBox="1">
            <a:spLocks noChangeArrowheads="1"/>
          </p:cNvSpPr>
          <p:nvPr/>
        </p:nvSpPr>
        <p:spPr bwMode="auto">
          <a:xfrm>
            <a:off x="5980114" y="3332163"/>
            <a:ext cx="2651125"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Device Support</a:t>
            </a:r>
          </a:p>
        </p:txBody>
      </p:sp>
      <p:sp>
        <p:nvSpPr>
          <p:cNvPr id="20493" name="Text Box 13">
            <a:extLst>
              <a:ext uri="{FF2B5EF4-FFF2-40B4-BE49-F238E27FC236}">
                <a16:creationId xmlns:a16="http://schemas.microsoft.com/office/drawing/2014/main" id="{94702FDC-5075-5D42-8556-CFB3D8BC2C55}"/>
              </a:ext>
            </a:extLst>
          </p:cNvPr>
          <p:cNvSpPr txBox="1">
            <a:spLocks noChangeArrowheads="1"/>
          </p:cNvSpPr>
          <p:nvPr/>
        </p:nvSpPr>
        <p:spPr bwMode="auto">
          <a:xfrm>
            <a:off x="5416551" y="4367213"/>
            <a:ext cx="4816475"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 Hardware</a:t>
            </a:r>
          </a:p>
        </p:txBody>
      </p:sp>
      <p:sp>
        <p:nvSpPr>
          <p:cNvPr id="20494" name="Line 14">
            <a:extLst>
              <a:ext uri="{FF2B5EF4-FFF2-40B4-BE49-F238E27FC236}">
                <a16:creationId xmlns:a16="http://schemas.microsoft.com/office/drawing/2014/main" id="{7C31BF2E-CC6A-9346-9A54-C45DD7546276}"/>
              </a:ext>
            </a:extLst>
          </p:cNvPr>
          <p:cNvSpPr>
            <a:spLocks noChangeShapeType="1"/>
          </p:cNvSpPr>
          <p:nvPr/>
        </p:nvSpPr>
        <p:spPr bwMode="auto">
          <a:xfrm>
            <a:off x="7286625" y="2986088"/>
            <a:ext cx="0" cy="34766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5" name="Text Box 15">
            <a:extLst>
              <a:ext uri="{FF2B5EF4-FFF2-40B4-BE49-F238E27FC236}">
                <a16:creationId xmlns:a16="http://schemas.microsoft.com/office/drawing/2014/main" id="{F3DE4A38-B353-D446-8ACB-A536DE35136E}"/>
              </a:ext>
            </a:extLst>
          </p:cNvPr>
          <p:cNvSpPr txBox="1">
            <a:spLocks noChangeArrowheads="1"/>
          </p:cNvSpPr>
          <p:nvPr/>
        </p:nvSpPr>
        <p:spPr bwMode="auto">
          <a:xfrm>
            <a:off x="5253039" y="1276350"/>
            <a:ext cx="828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chemeClr val="tx1"/>
                </a:solidFill>
              </a:rPr>
              <a:t>IOC</a:t>
            </a:r>
          </a:p>
        </p:txBody>
      </p:sp>
      <p:sp>
        <p:nvSpPr>
          <p:cNvPr id="20496" name="Line 17">
            <a:extLst>
              <a:ext uri="{FF2B5EF4-FFF2-40B4-BE49-F238E27FC236}">
                <a16:creationId xmlns:a16="http://schemas.microsoft.com/office/drawing/2014/main" id="{6DBC32F3-D89A-9846-B36D-87C9FB820A4E}"/>
              </a:ext>
            </a:extLst>
          </p:cNvPr>
          <p:cNvSpPr>
            <a:spLocks noChangeShapeType="1"/>
          </p:cNvSpPr>
          <p:nvPr/>
        </p:nvSpPr>
        <p:spPr bwMode="auto">
          <a:xfrm>
            <a:off x="7640638" y="3765551"/>
            <a:ext cx="0" cy="6000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7" name="Text Box 18">
            <a:extLst>
              <a:ext uri="{FF2B5EF4-FFF2-40B4-BE49-F238E27FC236}">
                <a16:creationId xmlns:a16="http://schemas.microsoft.com/office/drawing/2014/main" id="{3DBB108F-E021-BE44-895B-7BBFF201768B}"/>
              </a:ext>
            </a:extLst>
          </p:cNvPr>
          <p:cNvSpPr txBox="1">
            <a:spLocks noChangeArrowheads="1"/>
          </p:cNvSpPr>
          <p:nvPr/>
        </p:nvSpPr>
        <p:spPr bwMode="auto">
          <a:xfrm>
            <a:off x="6183314" y="2082801"/>
            <a:ext cx="2219325" cy="892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10000"/>
              </a:spcAft>
              <a:buClr>
                <a:srgbClr val="C28500"/>
              </a:buClr>
              <a:buSzPct val="125000"/>
              <a:buFont typeface="Times" pitchFamily="2" charset="0"/>
              <a:buNone/>
            </a:pPr>
            <a:r>
              <a:rPr lang="en-US" altLang="en-US" sz="2000">
                <a:solidFill>
                  <a:srgbClr val="800000"/>
                </a:solidFill>
              </a:rPr>
              <a:t>Database</a:t>
            </a:r>
          </a:p>
          <a:p>
            <a:pPr>
              <a:lnSpc>
                <a:spcPct val="100000"/>
              </a:lnSpc>
              <a:spcBef>
                <a:spcPct val="50000"/>
              </a:spcBef>
              <a:spcAft>
                <a:spcPct val="10000"/>
              </a:spcAft>
              <a:buClr>
                <a:srgbClr val="C28500"/>
              </a:buClr>
              <a:buSzPct val="125000"/>
              <a:buFont typeface="Times" pitchFamily="2" charset="0"/>
              <a:buNone/>
            </a:pPr>
            <a:endParaRPr lang="en-US" altLang="en-US" sz="2000">
              <a:solidFill>
                <a:schemeClr val="tx1"/>
              </a:solidFill>
            </a:endParaRPr>
          </a:p>
        </p:txBody>
      </p:sp>
      <p:sp>
        <p:nvSpPr>
          <p:cNvPr id="20498" name="Line 19">
            <a:extLst>
              <a:ext uri="{FF2B5EF4-FFF2-40B4-BE49-F238E27FC236}">
                <a16:creationId xmlns:a16="http://schemas.microsoft.com/office/drawing/2014/main" id="{1F369A60-D7AB-9446-889E-F016AA918ACD}"/>
              </a:ext>
            </a:extLst>
          </p:cNvPr>
          <p:cNvSpPr>
            <a:spLocks noChangeShapeType="1"/>
          </p:cNvSpPr>
          <p:nvPr/>
        </p:nvSpPr>
        <p:spPr bwMode="auto">
          <a:xfrm flipH="1">
            <a:off x="9117013" y="1706564"/>
            <a:ext cx="0" cy="36512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83D4A4C8-07F9-A844-A976-A8BDD04856AA}"/>
              </a:ext>
            </a:extLst>
          </p:cNvPr>
          <p:cNvSpPr>
            <a:spLocks noGrp="1" noChangeArrowheads="1"/>
          </p:cNvSpPr>
          <p:nvPr>
            <p:ph type="title"/>
          </p:nvPr>
        </p:nvSpPr>
        <p:spPr/>
        <p:txBody>
          <a:bodyPr/>
          <a:lstStyle/>
          <a:p>
            <a:r>
              <a:rPr lang="en-US" altLang="en-US">
                <a:ea typeface="ＭＳ Ｐゴシック" panose="020B0600070205080204" pitchFamily="34" charset="-128"/>
              </a:rPr>
              <a:t>Device Support</a:t>
            </a:r>
          </a:p>
        </p:txBody>
      </p:sp>
      <p:sp>
        <p:nvSpPr>
          <p:cNvPr id="60418" name="Content Placeholder 2">
            <a:extLst>
              <a:ext uri="{FF2B5EF4-FFF2-40B4-BE49-F238E27FC236}">
                <a16:creationId xmlns:a16="http://schemas.microsoft.com/office/drawing/2014/main" id="{F0073DA4-829C-BC4B-989A-E49484EEB0D7}"/>
              </a:ext>
            </a:extLst>
          </p:cNvPr>
          <p:cNvSpPr>
            <a:spLocks noGrp="1" noChangeArrowheads="1"/>
          </p:cNvSpPr>
          <p:nvPr>
            <p:ph idx="1"/>
          </p:nvPr>
        </p:nvSpPr>
        <p:spPr>
          <a:xfrm>
            <a:off x="1644650" y="1038226"/>
            <a:ext cx="8229600" cy="4849813"/>
          </a:xfrm>
        </p:spPr>
        <p:txBody>
          <a:bodyPr/>
          <a:lstStyle/>
          <a:p>
            <a:r>
              <a:rPr lang="en-US" altLang="en-US" dirty="0">
                <a:ea typeface="ＭＳ Ｐゴシック" panose="020B0600070205080204" pitchFamily="34" charset="-128"/>
              </a:rPr>
              <a:t>Records (AI, AO, ..) on their own only read/write from other records</a:t>
            </a:r>
          </a:p>
          <a:p>
            <a:r>
              <a:rPr lang="en-US" altLang="en-US" dirty="0">
                <a:ea typeface="ＭＳ Ｐゴシック" panose="020B0600070205080204" pitchFamily="34" charset="-128"/>
              </a:rPr>
              <a:t>Device support connects them to hardware</a:t>
            </a:r>
          </a:p>
          <a:p>
            <a:r>
              <a:rPr lang="en-US" altLang="en-US" dirty="0">
                <a:ea typeface="ＭＳ Ｐゴシック" panose="020B0600070205080204" pitchFamily="34" charset="-128"/>
              </a:rPr>
              <a:t>Hardware Device support is outside of EPICS ‘base’. Added to IOC as needed.</a:t>
            </a:r>
          </a:p>
          <a:p>
            <a:r>
              <a:rPr lang="en-US" altLang="en-US" dirty="0">
                <a:ea typeface="ＭＳ Ｐゴシック" panose="020B0600070205080204" pitchFamily="34" charset="-128"/>
              </a:rPr>
              <a:t>DTYP selects a device support module</a:t>
            </a:r>
          </a:p>
          <a:p>
            <a:r>
              <a:rPr lang="en-US" altLang="en-US" dirty="0">
                <a:ea typeface="ＭＳ Ｐゴシック" panose="020B0600070205080204" pitchFamily="34" charset="-128"/>
              </a:rPr>
              <a:t>INP/OUT provides detail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EAE25A0-1758-4843-89B4-FBEAE9F4F431}"/>
              </a:ext>
            </a:extLst>
          </p:cNvPr>
          <p:cNvSpPr>
            <a:spLocks noGrp="1" noChangeArrowheads="1"/>
          </p:cNvSpPr>
          <p:nvPr>
            <p:ph type="title"/>
          </p:nvPr>
        </p:nvSpPr>
        <p:spPr/>
        <p:txBody>
          <a:bodyPr/>
          <a:lstStyle/>
          <a:p>
            <a:r>
              <a:rPr lang="en-US" altLang="en-US">
                <a:ea typeface="ＭＳ Ｐゴシック" panose="020B0600070205080204" pitchFamily="34" charset="-128"/>
              </a:rPr>
              <a:t>Synchronous vs. Asynchronous I/O</a:t>
            </a:r>
          </a:p>
        </p:txBody>
      </p:sp>
      <p:sp>
        <p:nvSpPr>
          <p:cNvPr id="61442" name="Content Placeholder 2">
            <a:extLst>
              <a:ext uri="{FF2B5EF4-FFF2-40B4-BE49-F238E27FC236}">
                <a16:creationId xmlns:a16="http://schemas.microsoft.com/office/drawing/2014/main" id="{2E499B57-1E27-714D-8680-CF03655B37DA}"/>
              </a:ext>
            </a:extLst>
          </p:cNvPr>
          <p:cNvSpPr>
            <a:spLocks noGrp="1" noChangeArrowheads="1"/>
          </p:cNvSpPr>
          <p:nvPr>
            <p:ph idx="1"/>
          </p:nvPr>
        </p:nvSpPr>
        <p:spPr>
          <a:xfrm>
            <a:off x="1644650" y="904876"/>
            <a:ext cx="8229600" cy="5807075"/>
          </a:xfrm>
        </p:spPr>
        <p:txBody>
          <a:bodyPr/>
          <a:lstStyle/>
          <a:p>
            <a:r>
              <a:rPr lang="en-US" altLang="en-US" dirty="0">
                <a:ea typeface="ＭＳ Ｐゴシック" panose="020B0600070205080204" pitchFamily="34" charset="-128"/>
              </a:rPr>
              <a:t>“Fast”, synchronous device support reads or writes the VAL of a record when the record is processed.</a:t>
            </a:r>
          </a:p>
          <a:p>
            <a:r>
              <a:rPr lang="en-US" altLang="en-US" dirty="0">
                <a:ea typeface="ＭＳ Ｐゴシック" panose="020B0600070205080204" pitchFamily="34" charset="-128"/>
              </a:rPr>
              <a:t>“Slow”, async support starts reading or writing when the record is processed. The record remains in PACT=true state, and device support triggers completion of processing when data has been read/written.</a:t>
            </a:r>
          </a:p>
          <a:p>
            <a:r>
              <a:rPr lang="en-US" altLang="en-US" dirty="0">
                <a:ea typeface="ＭＳ Ｐゴシック" panose="020B0600070205080204" pitchFamily="34" charset="-128"/>
              </a:rPr>
              <a:t>Channel Access ‘get/put’ reads/writes current VAL, no matter if record is processing</a:t>
            </a:r>
          </a:p>
          <a:p>
            <a:r>
              <a:rPr lang="en-US" altLang="en-US" dirty="0">
                <a:ea typeface="ＭＳ Ｐゴシック" panose="020B0600070205080204" pitchFamily="34" charset="-128"/>
              </a:rPr>
              <a:t>Channel Access ‘get/put callback’ will complete once processing completes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E823CCC7-70EA-334A-AD61-524A6FDF1CEB}"/>
              </a:ext>
            </a:extLst>
          </p:cNvPr>
          <p:cNvSpPr>
            <a:spLocks noGrp="1" noChangeArrowheads="1"/>
          </p:cNvSpPr>
          <p:nvPr>
            <p:ph type="title"/>
          </p:nvPr>
        </p:nvSpPr>
        <p:spPr/>
        <p:txBody>
          <a:bodyPr/>
          <a:lstStyle/>
          <a:p>
            <a:r>
              <a:rPr lang="en-US" altLang="en-US">
                <a:ea typeface="ＭＳ Ｐゴシック" panose="020B0600070205080204" pitchFamily="34" charset="-128"/>
              </a:rPr>
              <a:t>‘Soft’ Device Support</a:t>
            </a:r>
          </a:p>
        </p:txBody>
      </p:sp>
      <p:sp>
        <p:nvSpPr>
          <p:cNvPr id="3" name="Content Placeholder 2">
            <a:extLst>
              <a:ext uri="{FF2B5EF4-FFF2-40B4-BE49-F238E27FC236}">
                <a16:creationId xmlns:a16="http://schemas.microsoft.com/office/drawing/2014/main" id="{C9251A8C-988D-7049-8D68-126DE067B361}"/>
              </a:ext>
            </a:extLst>
          </p:cNvPr>
          <p:cNvSpPr>
            <a:spLocks noGrp="1"/>
          </p:cNvSpPr>
          <p:nvPr>
            <p:ph idx="1"/>
          </p:nvPr>
        </p:nvSpPr>
        <p:spPr>
          <a:xfrm>
            <a:off x="1644650" y="1038226"/>
            <a:ext cx="8667750" cy="4849813"/>
          </a:xfrm>
        </p:spPr>
        <p:txBody>
          <a:bodyPr/>
          <a:lstStyle/>
          <a:p>
            <a:pPr marL="0" indent="0">
              <a:buNone/>
              <a:defRPr/>
            </a:pPr>
            <a:r>
              <a:rPr lang="en-US" dirty="0"/>
              <a:t>EPICS base includes DTYP=</a:t>
            </a:r>
          </a:p>
          <a:p>
            <a:pPr>
              <a:defRPr/>
            </a:pPr>
            <a:r>
              <a:rPr lang="en-US" dirty="0"/>
              <a:t>“Soft Channel” for AI, AO, BI, BO, ..</a:t>
            </a:r>
          </a:p>
          <a:p>
            <a:pPr lvl="1">
              <a:defRPr/>
            </a:pPr>
            <a:r>
              <a:rPr lang="en-US" dirty="0"/>
              <a:t>Reads/writes the VAL field</a:t>
            </a:r>
          </a:p>
          <a:p>
            <a:pPr>
              <a:defRPr/>
            </a:pPr>
            <a:r>
              <a:rPr lang="en-US" dirty="0"/>
              <a:t>“Raw Soft Channel” for AI, AO, BI, BO, ..</a:t>
            </a:r>
          </a:p>
          <a:p>
            <a:pPr lvl="1">
              <a:defRPr/>
            </a:pPr>
            <a:r>
              <a:rPr lang="en-US" dirty="0"/>
              <a:t>Reads/writes the RVAL field, converts to/from VAL</a:t>
            </a:r>
          </a:p>
          <a:p>
            <a:pPr>
              <a:defRPr/>
            </a:pPr>
            <a:r>
              <a:rPr lang="en-US" dirty="0"/>
              <a:t>“</a:t>
            </a:r>
            <a:r>
              <a:rPr lang="en-US" dirty="0" err="1"/>
              <a:t>Async</a:t>
            </a:r>
            <a:r>
              <a:rPr lang="en-US" dirty="0"/>
              <a:t> Soft Channel” for AI, AO, BI, BO, ..</a:t>
            </a:r>
          </a:p>
          <a:p>
            <a:pPr lvl="1">
              <a:defRPr/>
            </a:pPr>
            <a:r>
              <a:rPr lang="en-US" dirty="0"/>
              <a:t>Performs a get/put callback, waits for completion</a:t>
            </a:r>
          </a:p>
          <a:p>
            <a:pPr>
              <a:defRPr/>
            </a:pPr>
            <a:endParaRPr lang="en-US" dirty="0"/>
          </a:p>
          <a:p>
            <a:pPr lvl="1">
              <a:defRPr/>
            </a:pPr>
            <a:endParaRPr lang="en-US" dirty="0"/>
          </a:p>
          <a:p>
            <a:pPr lvl="1">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3C12B6D-8286-D645-AD7F-4C50018F9398}"/>
              </a:ext>
            </a:extLst>
          </p:cNvPr>
          <p:cNvSpPr>
            <a:spLocks noGrp="1" noChangeArrowheads="1"/>
          </p:cNvSpPr>
          <p:nvPr>
            <p:ph type="title"/>
          </p:nvPr>
        </p:nvSpPr>
        <p:spPr/>
        <p:txBody>
          <a:bodyPr/>
          <a:lstStyle/>
          <a:p>
            <a:r>
              <a:rPr lang="en-US" altLang="en-US">
                <a:ea typeface="ＭＳ Ｐゴシック" panose="020B0600070205080204" pitchFamily="34" charset="-128"/>
              </a:rPr>
              <a:t>What could go wrong here?</a:t>
            </a:r>
          </a:p>
        </p:txBody>
      </p:sp>
      <p:sp>
        <p:nvSpPr>
          <p:cNvPr id="63490" name="Picture 3">
            <a:extLst>
              <a:ext uri="{FF2B5EF4-FFF2-40B4-BE49-F238E27FC236}">
                <a16:creationId xmlns:a16="http://schemas.microsoft.com/office/drawing/2014/main" id="{BD730A16-1D77-8749-866F-702A862E4C5F}"/>
              </a:ext>
            </a:extLst>
          </p:cNvPr>
          <p:cNvSpPr>
            <a:spLocks noChangeAspect="1" noChangeArrowheads="1"/>
          </p:cNvSpPr>
          <p:nvPr/>
        </p:nvSpPr>
        <p:spPr bwMode="auto">
          <a:xfrm>
            <a:off x="1644651" y="1158875"/>
            <a:ext cx="86582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pic>
        <p:nvPicPr>
          <p:cNvPr id="63491" name="Picture 2">
            <a:extLst>
              <a:ext uri="{FF2B5EF4-FFF2-40B4-BE49-F238E27FC236}">
                <a16:creationId xmlns:a16="http://schemas.microsoft.com/office/drawing/2014/main" id="{C586606D-1EAB-474E-B87F-A602A29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68439"/>
            <a:ext cx="9144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BFDDE091-BEF8-7E44-A197-DF7D1E76F6FD}"/>
              </a:ext>
            </a:extLst>
          </p:cNvPr>
          <p:cNvSpPr>
            <a:spLocks noGrp="1" noChangeArrowheads="1"/>
          </p:cNvSpPr>
          <p:nvPr>
            <p:ph type="title"/>
          </p:nvPr>
        </p:nvSpPr>
        <p:spPr/>
        <p:txBody>
          <a:bodyPr/>
          <a:lstStyle/>
          <a:p>
            <a:r>
              <a:rPr lang="en-US" altLang="en-US">
                <a:ea typeface="ＭＳ Ｐゴシック" panose="020B0600070205080204" pitchFamily="34" charset="-128"/>
              </a:rPr>
              <a:t>Lock-Sets</a:t>
            </a:r>
          </a:p>
        </p:txBody>
      </p:sp>
      <p:sp>
        <p:nvSpPr>
          <p:cNvPr id="3" name="Content Placeholder 2">
            <a:extLst>
              <a:ext uri="{FF2B5EF4-FFF2-40B4-BE49-F238E27FC236}">
                <a16:creationId xmlns:a16="http://schemas.microsoft.com/office/drawing/2014/main" id="{3AD5DC45-1A93-4445-9EF0-2847EAD510B3}"/>
              </a:ext>
            </a:extLst>
          </p:cNvPr>
          <p:cNvSpPr>
            <a:spLocks noGrp="1"/>
          </p:cNvSpPr>
          <p:nvPr>
            <p:ph idx="1"/>
          </p:nvPr>
        </p:nvSpPr>
        <p:spPr>
          <a:xfrm>
            <a:off x="1644650" y="815976"/>
            <a:ext cx="8229600" cy="5072063"/>
          </a:xfrm>
        </p:spPr>
        <p:txBody>
          <a:bodyPr/>
          <a:lstStyle/>
          <a:p>
            <a:pPr>
              <a:defRPr/>
            </a:pPr>
            <a:r>
              <a:rPr lang="en-US" dirty="0"/>
              <a:t>Group of records connected by links</a:t>
            </a:r>
          </a:p>
          <a:p>
            <a:pPr>
              <a:defRPr/>
            </a:pPr>
            <a:r>
              <a:rPr lang="en-US" dirty="0"/>
              <a:t>Processing a record locks its lock-set</a:t>
            </a:r>
          </a:p>
          <a:p>
            <a:pPr lvl="1">
              <a:defRPr/>
            </a:pPr>
            <a:r>
              <a:rPr lang="en-US" dirty="0"/>
              <a:t>Prevents processing by multiple threads</a:t>
            </a:r>
          </a:p>
          <a:p>
            <a:pPr lvl="1">
              <a:defRPr/>
            </a:pPr>
            <a:r>
              <a:rPr lang="en-US" dirty="0"/>
              <a:t>Similar but technically separate from PACT</a:t>
            </a:r>
          </a:p>
          <a:p>
            <a:pPr>
              <a:defRPr/>
            </a:pPr>
            <a:endParaRPr lang="en-US" dirty="0"/>
          </a:p>
          <a:p>
            <a:pPr marL="0" indent="0">
              <a:buNone/>
              <a:defRPr/>
            </a:pPr>
            <a:r>
              <a:rPr lang="en-US" dirty="0"/>
              <a:t>Tends to transparently avoid problems</a:t>
            </a:r>
          </a:p>
          <a:p>
            <a:pPr marL="457200" lvl="1" indent="0">
              <a:buNone/>
              <a:defRPr/>
            </a:pPr>
            <a:r>
              <a:rPr lang="en-US" dirty="0"/>
              <a:t>.. Unless you are very unlucky.</a:t>
            </a:r>
          </a:p>
          <a:p>
            <a:pPr marL="457200" lvl="1" indent="0">
              <a:buNone/>
              <a:defRPr/>
            </a:pPr>
            <a:r>
              <a:rPr lang="en-US" dirty="0"/>
              <a:t>Then use “CA” flag to break lock set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7797D94C-0737-EF4C-B65C-3DE620075241}"/>
              </a:ext>
            </a:extLst>
          </p:cNvPr>
          <p:cNvSpPr>
            <a:spLocks noGrp="1" noChangeArrowheads="1"/>
          </p:cNvSpPr>
          <p:nvPr>
            <p:ph type="title"/>
          </p:nvPr>
        </p:nvSpPr>
        <p:spPr/>
        <p:txBody>
          <a:bodyPr/>
          <a:lstStyle/>
          <a:p>
            <a:r>
              <a:rPr lang="en-US" altLang="en-US">
                <a:ea typeface="ＭＳ Ｐゴシック" panose="020B0600070205080204" pitchFamily="34" charset="-128"/>
              </a:rPr>
              <a:t>Record Locking vs. PACT</a:t>
            </a:r>
          </a:p>
        </p:txBody>
      </p:sp>
      <p:sp>
        <p:nvSpPr>
          <p:cNvPr id="65538" name="Content Placeholder 2">
            <a:extLst>
              <a:ext uri="{FF2B5EF4-FFF2-40B4-BE49-F238E27FC236}">
                <a16:creationId xmlns:a16="http://schemas.microsoft.com/office/drawing/2014/main" id="{BAD760E6-AD77-B549-9BEC-6B4CCAA43743}"/>
              </a:ext>
            </a:extLst>
          </p:cNvPr>
          <p:cNvSpPr>
            <a:spLocks noGrp="1" noChangeArrowheads="1"/>
          </p:cNvSpPr>
          <p:nvPr>
            <p:ph idx="1"/>
          </p:nvPr>
        </p:nvSpPr>
        <p:spPr>
          <a:xfrm>
            <a:off x="1644650" y="838201"/>
            <a:ext cx="8229600" cy="5286375"/>
          </a:xfrm>
        </p:spPr>
        <p:txBody>
          <a:bodyPr/>
          <a:lstStyle/>
          <a:p>
            <a:pPr marL="0" indent="0">
              <a:buNone/>
            </a:pPr>
            <a:r>
              <a:rPr lang="en-US" altLang="en-US">
                <a:ea typeface="ＭＳ Ｐゴシック" panose="020B0600070205080204" pitchFamily="34" charset="-128"/>
              </a:rPr>
              <a:t>Depending on its device support, a record can “process” for a long time</a:t>
            </a:r>
          </a:p>
          <a:p>
            <a:pPr lvl="1"/>
            <a:r>
              <a:rPr lang="en-US" altLang="en-US">
                <a:ea typeface="ＭＳ Ｐゴシック" panose="020B0600070205080204" pitchFamily="34" charset="-128"/>
              </a:rPr>
              <a:t>Processing sets PACT and triggers driver to fetch data.</a:t>
            </a:r>
            <a:br>
              <a:rPr lang="en-US" altLang="en-US">
                <a:ea typeface="ＭＳ Ｐゴシック" panose="020B0600070205080204" pitchFamily="34" charset="-128"/>
              </a:rPr>
            </a:br>
            <a:r>
              <a:rPr lang="en-US" altLang="en-US">
                <a:ea typeface="ＭＳ Ｐゴシック" panose="020B0600070205080204" pitchFamily="34" charset="-128"/>
              </a:rPr>
              <a:t>Some time later driver processes the record again, and clears PACT.</a:t>
            </a:r>
          </a:p>
          <a:p>
            <a:pPr marL="0" indent="0">
              <a:buNone/>
            </a:pPr>
            <a:r>
              <a:rPr lang="en-US" altLang="en-US">
                <a:ea typeface="ＭＳ Ｐゴシック" panose="020B0600070205080204" pitchFamily="34" charset="-128"/>
              </a:rPr>
              <a:t>Records in lock-set are locked while</a:t>
            </a:r>
          </a:p>
          <a:p>
            <a:pPr lvl="1"/>
            <a:r>
              <a:rPr lang="en-US" altLang="en-US">
                <a:ea typeface="ＭＳ Ｐゴシック" panose="020B0600070205080204" pitchFamily="34" charset="-128"/>
              </a:rPr>
              <a:t>Processing starts, then again when it completes, but not in the in-between times</a:t>
            </a:r>
          </a:p>
          <a:p>
            <a:pPr lvl="1"/>
            <a:r>
              <a:rPr lang="en-US" altLang="en-US">
                <a:ea typeface="ＭＳ Ｐゴシック" panose="020B0600070205080204" pitchFamily="34" charset="-128"/>
              </a:rPr>
              <a:t>Reading a field</a:t>
            </a:r>
          </a:p>
          <a:p>
            <a:pPr lvl="1"/>
            <a:r>
              <a:rPr lang="en-US" altLang="en-US">
                <a:ea typeface="ＭＳ Ｐゴシック" panose="020B0600070205080204" pitchFamily="34" charset="-128"/>
              </a:rPr>
              <a:t>Writing a field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7045ABEF-3E5A-5F4F-B6E1-BFCD8F76AF37}"/>
              </a:ext>
            </a:extLst>
          </p:cNvPr>
          <p:cNvSpPr>
            <a:spLocks noGrp="1" noChangeArrowheads="1"/>
          </p:cNvSpPr>
          <p:nvPr>
            <p:ph type="title"/>
          </p:nvPr>
        </p:nvSpPr>
        <p:spPr/>
        <p:txBody>
          <a:bodyPr/>
          <a:lstStyle/>
          <a:p>
            <a:r>
              <a:rPr lang="en-US" altLang="en-US" dirty="0">
                <a:ea typeface="ＭＳ Ｐゴシック" panose="020B0600070205080204" pitchFamily="34" charset="-128"/>
              </a:rPr>
              <a:t>Alarms</a:t>
            </a:r>
          </a:p>
        </p:txBody>
      </p:sp>
      <p:sp>
        <p:nvSpPr>
          <p:cNvPr id="66562" name="Content Placeholder 2">
            <a:extLst>
              <a:ext uri="{FF2B5EF4-FFF2-40B4-BE49-F238E27FC236}">
                <a16:creationId xmlns:a16="http://schemas.microsoft.com/office/drawing/2014/main" id="{8E926962-CABD-B245-BACF-7F32DF3AA7F6}"/>
              </a:ext>
            </a:extLst>
          </p:cNvPr>
          <p:cNvSpPr>
            <a:spLocks noGrp="1" noChangeArrowheads="1"/>
          </p:cNvSpPr>
          <p:nvPr>
            <p:ph idx="1"/>
          </p:nvPr>
        </p:nvSpPr>
        <p:spPr>
          <a:xfrm>
            <a:off x="1644650" y="1228726"/>
            <a:ext cx="8229600" cy="4953798"/>
          </a:xfrm>
        </p:spPr>
        <p:txBody>
          <a:bodyPr/>
          <a:lstStyle/>
          <a:p>
            <a:r>
              <a:rPr lang="en-US" altLang="en-US" dirty="0">
                <a:ea typeface="ＭＳ Ｐゴシック" panose="020B0600070205080204" pitchFamily="34" charset="-128"/>
              </a:rPr>
              <a:t>Common fields:</a:t>
            </a:r>
          </a:p>
          <a:p>
            <a:pPr lvl="1"/>
            <a:r>
              <a:rPr lang="en-US" altLang="en-US" dirty="0">
                <a:ea typeface="ＭＳ Ｐゴシック" panose="020B0600070205080204" pitchFamily="34" charset="-128"/>
              </a:rPr>
              <a:t>SEVR: Alarm Severity</a:t>
            </a:r>
          </a:p>
          <a:p>
            <a:pPr lvl="2"/>
            <a:r>
              <a:rPr lang="en-US" altLang="en-US" dirty="0">
                <a:solidFill>
                  <a:srgbClr val="008000"/>
                </a:solidFill>
                <a:ea typeface="ＭＳ Ｐゴシック" panose="020B0600070205080204" pitchFamily="34" charset="-128"/>
              </a:rPr>
              <a:t>NONE</a:t>
            </a:r>
            <a:r>
              <a:rPr lang="en-US" altLang="en-US" dirty="0">
                <a:ea typeface="ＭＳ Ｐゴシック" panose="020B0600070205080204" pitchFamily="34" charset="-128"/>
              </a:rPr>
              <a:t>, </a:t>
            </a:r>
            <a:r>
              <a:rPr lang="en-US" altLang="en-US" dirty="0">
                <a:solidFill>
                  <a:srgbClr val="FF6600"/>
                </a:solidFill>
                <a:ea typeface="ＭＳ Ｐゴシック" panose="020B0600070205080204" pitchFamily="34" charset="-128"/>
              </a:rPr>
              <a:t>MINOR</a:t>
            </a:r>
            <a:r>
              <a:rPr lang="en-US" altLang="en-US" dirty="0">
                <a:ea typeface="ＭＳ Ｐゴシック" panose="020B0600070205080204" pitchFamily="34" charset="-128"/>
              </a:rPr>
              <a:t>, </a:t>
            </a:r>
            <a:r>
              <a:rPr lang="en-US" altLang="en-US" dirty="0">
                <a:solidFill>
                  <a:srgbClr val="FF0000"/>
                </a:solidFill>
                <a:ea typeface="ＭＳ Ｐゴシック" panose="020B0600070205080204" pitchFamily="34" charset="-128"/>
              </a:rPr>
              <a:t>MAJOR</a:t>
            </a:r>
            <a:r>
              <a:rPr lang="en-US" altLang="en-US" dirty="0">
                <a:ea typeface="ＭＳ Ｐゴシック" panose="020B0600070205080204" pitchFamily="34" charset="-128"/>
              </a:rPr>
              <a:t>, </a:t>
            </a:r>
            <a:r>
              <a:rPr lang="en-US" altLang="en-US" dirty="0">
                <a:solidFill>
                  <a:srgbClr val="660066"/>
                </a:solidFill>
                <a:ea typeface="ＭＳ Ｐゴシック" panose="020B0600070205080204" pitchFamily="34" charset="-128"/>
              </a:rPr>
              <a:t>INVALID</a:t>
            </a:r>
          </a:p>
          <a:p>
            <a:pPr lvl="1"/>
            <a:r>
              <a:rPr lang="en-US" altLang="en-US" dirty="0">
                <a:ea typeface="ＭＳ Ｐゴシック" panose="020B0600070205080204" pitchFamily="34" charset="-128"/>
              </a:rPr>
              <a:t>STAT: Alarm Status</a:t>
            </a:r>
          </a:p>
          <a:p>
            <a:pPr lvl="2"/>
            <a:r>
              <a:rPr lang="en-US" altLang="en-US" dirty="0">
                <a:ea typeface="ＭＳ Ｐゴシック" panose="020B0600070205080204" pitchFamily="34" charset="-128"/>
              </a:rPr>
              <a:t>UDF, READ, WRITE, CALC, HIGH, STATE, …</a:t>
            </a:r>
          </a:p>
          <a:p>
            <a:r>
              <a:rPr lang="en-US" altLang="en-US" dirty="0">
                <a:ea typeface="ＭＳ Ｐゴシック" panose="020B0600070205080204" pitchFamily="34" charset="-128"/>
              </a:rPr>
              <a:t>Binary records:</a:t>
            </a:r>
          </a:p>
          <a:p>
            <a:pPr lvl="1"/>
            <a:r>
              <a:rPr lang="en-US" altLang="en-US" dirty="0">
                <a:ea typeface="ＭＳ Ｐゴシック" panose="020B0600070205080204" pitchFamily="34" charset="-128"/>
              </a:rPr>
              <a:t>ZSV, OSV: Severity for ‘zero’ and ‘one’ state</a:t>
            </a:r>
          </a:p>
          <a:p>
            <a:r>
              <a:rPr lang="en-US" altLang="en-US" dirty="0">
                <a:ea typeface="ＭＳ Ｐゴシック" panose="020B0600070205080204" pitchFamily="34" charset="-128"/>
              </a:rPr>
              <a:t>Analog records:</a:t>
            </a:r>
          </a:p>
          <a:p>
            <a:pPr lvl="1"/>
            <a:r>
              <a:rPr lang="en-US" altLang="en-US" dirty="0">
                <a:ea typeface="ＭＳ Ｐゴシック" panose="020B0600070205080204" pitchFamily="34" charset="-128"/>
              </a:rPr>
              <a:t>LOLO, LOW, HIGH, HIHI: Thresholds</a:t>
            </a:r>
          </a:p>
          <a:p>
            <a:pPr lvl="1"/>
            <a:r>
              <a:rPr lang="en-US" altLang="en-US" dirty="0">
                <a:ea typeface="ＭＳ Ｐゴシック" panose="020B0600070205080204" pitchFamily="34" charset="-128"/>
              </a:rPr>
              <a:t>LLSV, LSV, HSV, HHSV: Associated severities</a:t>
            </a:r>
          </a:p>
          <a:p>
            <a:pPr lvl="1"/>
            <a:r>
              <a:rPr lang="en-US" altLang="en-US" dirty="0">
                <a:ea typeface="ＭＳ Ｐゴシック" panose="020B0600070205080204" pitchFamily="34" charset="-128"/>
              </a:rPr>
              <a:t>HYST: Hysteresis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A64F00A5-2FF1-B546-B8D7-9B3E10EF0403}"/>
              </a:ext>
            </a:extLst>
          </p:cNvPr>
          <p:cNvSpPr>
            <a:spLocks noGrp="1" noChangeArrowheads="1"/>
          </p:cNvSpPr>
          <p:nvPr>
            <p:ph type="title"/>
          </p:nvPr>
        </p:nvSpPr>
        <p:spPr/>
        <p:txBody>
          <a:bodyPr/>
          <a:lstStyle/>
          <a:p>
            <a:r>
              <a:rPr lang="en-US" altLang="en-US" dirty="0">
                <a:ea typeface="ＭＳ Ｐゴシック" panose="020B0600070205080204" pitchFamily="34" charset="-128"/>
              </a:rPr>
              <a:t>Alarm Example</a:t>
            </a:r>
          </a:p>
        </p:txBody>
      </p:sp>
      <p:sp>
        <p:nvSpPr>
          <p:cNvPr id="67586" name="Text Placeholder 2">
            <a:extLst>
              <a:ext uri="{FF2B5EF4-FFF2-40B4-BE49-F238E27FC236}">
                <a16:creationId xmlns:a16="http://schemas.microsoft.com/office/drawing/2014/main" id="{445CD4FE-B676-0845-96E8-C2A412BECB10}"/>
              </a:ext>
            </a:extLst>
          </p:cNvPr>
          <p:cNvSpPr>
            <a:spLocks noGrp="1" noChangeArrowheads="1"/>
          </p:cNvSpPr>
          <p:nvPr>
            <p:ph idx="1"/>
          </p:nvPr>
        </p:nvSpPr>
        <p:spPr>
          <a:xfrm>
            <a:off x="1644651" y="942976"/>
            <a:ext cx="5919028" cy="4945063"/>
          </a:xfrm>
        </p:spPr>
        <p:txBody>
          <a:bodyPr/>
          <a:lstStyle/>
          <a:p>
            <a:pPr>
              <a:buFont typeface="Symbol" pitchFamily="2" charset="2"/>
              <a:buNone/>
            </a:pPr>
            <a:r>
              <a:rPr lang="en-US" altLang="en-US" sz="1200" dirty="0">
                <a:latin typeface="Courier" pitchFamily="2" charset="0"/>
                <a:ea typeface="ＭＳ Ｐゴシック" panose="020B0600070205080204" pitchFamily="34" charset="-128"/>
              </a:rPr>
              <a:t># Raise alarms when temperature near boiling point</a:t>
            </a:r>
          </a:p>
          <a:p>
            <a:pPr>
              <a:buFont typeface="Symbol" pitchFamily="2" charset="2"/>
              <a:buNone/>
            </a:pPr>
            <a:r>
              <a:rPr lang="en-US" altLang="en-US" sz="1200" dirty="0">
                <a:latin typeface="Courier" pitchFamily="2" charset="0"/>
                <a:ea typeface="ＭＳ Ｐゴシック" panose="020B0600070205080204" pitchFamily="34" charset="-128"/>
              </a:rPr>
              <a:t>record(ai, "$(user):tank")</a:t>
            </a:r>
          </a:p>
          <a:p>
            <a:pPr>
              <a:buFont typeface="Symbol" pitchFamily="2" charset="2"/>
              <a:buNone/>
            </a:pPr>
            <a:r>
              <a:rPr lang="en-US" altLang="en-US" sz="1200" dirty="0">
                <a:latin typeface="Courier" pitchFamily="2" charset="0"/>
                <a:ea typeface="ＭＳ Ｐゴシック" panose="020B0600070205080204" pitchFamily="34" charset="-128"/>
              </a:rPr>
              <a:t>{</a:t>
            </a:r>
          </a:p>
          <a:p>
            <a:pPr>
              <a:buFont typeface="Symbol" pitchFamily="2" charset="2"/>
              <a:buNone/>
            </a:pPr>
            <a:r>
              <a:rPr lang="en-US" altLang="en-US" sz="1200" dirty="0">
                <a:latin typeface="Courier" pitchFamily="2" charset="0"/>
                <a:ea typeface="ＭＳ Ｐゴシック" panose="020B0600070205080204" pitchFamily="34" charset="-128"/>
              </a:rPr>
              <a:t>    field(</a:t>
            </a:r>
            <a:r>
              <a:rPr lang="en-US" altLang="en-US" sz="1200" dirty="0" err="1">
                <a:latin typeface="Courier" pitchFamily="2" charset="0"/>
                <a:ea typeface="ＭＳ Ｐゴシック" panose="020B0600070205080204" pitchFamily="34" charset="-128"/>
              </a:rPr>
              <a:t>DESC,"Water</a:t>
            </a:r>
            <a:r>
              <a:rPr lang="en-US" altLang="en-US" sz="1200" dirty="0">
                <a:latin typeface="Courier" pitchFamily="2" charset="0"/>
                <a:ea typeface="ＭＳ Ｐゴシック" panose="020B0600070205080204" pitchFamily="34" charset="-128"/>
              </a:rPr>
              <a:t> Temperature")</a:t>
            </a:r>
          </a:p>
          <a:p>
            <a:pPr>
              <a:buFont typeface="Symbol" pitchFamily="2" charset="2"/>
              <a:buNone/>
            </a:pPr>
            <a:r>
              <a:rPr lang="en-US" altLang="en-US" sz="1200" dirty="0">
                <a:latin typeface="Courier" pitchFamily="2" charset="0"/>
                <a:ea typeface="ＭＳ Ｐゴシック" panose="020B0600070205080204" pitchFamily="34" charset="-128"/>
              </a:rPr>
              <a:t>    field(SCAN, "…</a:t>
            </a:r>
          </a:p>
          <a:p>
            <a:pPr>
              <a:buFont typeface="Symbol" pitchFamily="2" charset="2"/>
              <a:buNone/>
            </a:pPr>
            <a:r>
              <a:rPr lang="en-US" altLang="en-US" sz="1200" dirty="0">
                <a:latin typeface="Courier" pitchFamily="2" charset="0"/>
                <a:ea typeface="ＭＳ Ｐゴシック" panose="020B0600070205080204" pitchFamily="34" charset="-128"/>
              </a:rPr>
              <a:t>    field(INP, "…</a:t>
            </a:r>
          </a:p>
          <a:p>
            <a:pPr>
              <a:buFont typeface="Symbol" pitchFamily="2" charset="2"/>
              <a:buNone/>
            </a:pPr>
            <a:r>
              <a:rPr lang="en-US" altLang="en-US" sz="1200" dirty="0">
                <a:latin typeface="Courier" pitchFamily="2" charset="0"/>
                <a:ea typeface="ＭＳ Ｐゴシック" panose="020B0600070205080204" pitchFamily="34" charset="-128"/>
              </a:rPr>
              <a:t>    field(EGU, "C")</a:t>
            </a:r>
          </a:p>
          <a:p>
            <a:pPr>
              <a:buFont typeface="Symbol" pitchFamily="2" charset="2"/>
              <a:buNone/>
            </a:pPr>
            <a:r>
              <a:rPr lang="en-US" altLang="en-US" sz="1200" dirty="0">
                <a:latin typeface="Courier" pitchFamily="2" charset="0"/>
                <a:ea typeface="ＭＳ Ｐゴシック" panose="020B0600070205080204" pitchFamily="34" charset="-128"/>
              </a:rPr>
              <a:t>    field(PREC, "1")</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field(HIGH, "90")</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field(HSV, "MINOR")</a:t>
            </a:r>
            <a:br>
              <a:rPr lang="en-US" altLang="en-US" sz="1200" dirty="0">
                <a:solidFill>
                  <a:srgbClr val="3366FF"/>
                </a:solidFill>
                <a:latin typeface="Courier" pitchFamily="2" charset="0"/>
                <a:ea typeface="ＭＳ Ｐゴシック" panose="020B0600070205080204" pitchFamily="34" charset="-128"/>
              </a:rPr>
            </a:br>
            <a:br>
              <a:rPr lang="en-US" altLang="en-US" sz="1200" dirty="0">
                <a:solidFill>
                  <a:srgbClr val="3366FF"/>
                </a:solidFill>
                <a:latin typeface="Courier" pitchFamily="2" charset="0"/>
                <a:ea typeface="ＭＳ Ｐゴシック" panose="020B0600070205080204" pitchFamily="34" charset="-128"/>
              </a:rPr>
            </a:br>
            <a:r>
              <a:rPr lang="en-US" altLang="en-US" sz="1200" dirty="0">
                <a:solidFill>
                  <a:srgbClr val="3366FF"/>
                </a:solidFill>
                <a:latin typeface="Courier" pitchFamily="2" charset="0"/>
                <a:ea typeface="ＭＳ Ｐゴシック" panose="020B0600070205080204" pitchFamily="34" charset="-128"/>
              </a:rPr>
              <a:t> field(HIHI, "100")</a:t>
            </a:r>
          </a:p>
          <a:p>
            <a:pPr>
              <a:buFont typeface="Symbol" pitchFamily="2" charset="2"/>
              <a:buNone/>
            </a:pPr>
            <a:r>
              <a:rPr lang="en-US" altLang="en-US" sz="1200" dirty="0">
                <a:solidFill>
                  <a:srgbClr val="3366FF"/>
                </a:solidFill>
                <a:latin typeface="Courier" pitchFamily="2" charset="0"/>
                <a:ea typeface="ＭＳ Ｐゴシック" panose="020B0600070205080204" pitchFamily="34" charset="-128"/>
              </a:rPr>
              <a:t>    field(HHSV, "MAJOR")</a:t>
            </a:r>
          </a:p>
          <a:p>
            <a:pPr>
              <a:buFont typeface="Symbol" pitchFamily="2" charset="2"/>
              <a:buNone/>
            </a:pPr>
            <a:r>
              <a:rPr lang="en-US" altLang="en-US" sz="1200" dirty="0">
                <a:latin typeface="Courier" pitchFamily="2" charset="0"/>
                <a:ea typeface="ＭＳ Ｐゴシック" panose="020B0600070205080204" pitchFamily="34" charset="-128"/>
              </a:rPr>
              <a:t>}</a:t>
            </a:r>
          </a:p>
          <a:p>
            <a:pPr>
              <a:buFont typeface="Symbol" pitchFamily="2" charset="2"/>
              <a:buNone/>
            </a:pPr>
            <a:endParaRPr lang="en-US" altLang="en-US" sz="1200" dirty="0">
              <a:latin typeface="Courier" pitchFamily="2"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F9F7E412-7D2F-D84C-9C7A-6BF068A8BCDA}"/>
              </a:ext>
            </a:extLst>
          </p:cNvPr>
          <p:cNvPicPr>
            <a:picLocks noChangeAspect="1"/>
          </p:cNvPicPr>
          <p:nvPr/>
        </p:nvPicPr>
        <p:blipFill rotWithShape="1">
          <a:blip r:embed="rId2"/>
          <a:srcRect t="36363"/>
          <a:stretch/>
        </p:blipFill>
        <p:spPr>
          <a:xfrm>
            <a:off x="8510380" y="2419071"/>
            <a:ext cx="1358900" cy="35560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43F50D2-1ACF-5645-8FBF-05D05691F112}"/>
              </a:ext>
            </a:extLst>
          </p:cNvPr>
          <p:cNvPicPr>
            <a:picLocks noChangeAspect="1"/>
          </p:cNvPicPr>
          <p:nvPr/>
        </p:nvPicPr>
        <p:blipFill rotWithShape="1">
          <a:blip r:embed="rId3"/>
          <a:srcRect/>
          <a:stretch/>
        </p:blipFill>
        <p:spPr>
          <a:xfrm>
            <a:off x="8510380" y="3429000"/>
            <a:ext cx="1384300" cy="3556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85230A7-38DF-F14A-9EBC-F921D3E69C1D}"/>
              </a:ext>
            </a:extLst>
          </p:cNvPr>
          <p:cNvPicPr>
            <a:picLocks noChangeAspect="1"/>
          </p:cNvPicPr>
          <p:nvPr/>
        </p:nvPicPr>
        <p:blipFill rotWithShape="1">
          <a:blip r:embed="rId4"/>
          <a:srcRect t="12500"/>
          <a:stretch/>
        </p:blipFill>
        <p:spPr>
          <a:xfrm>
            <a:off x="8459580" y="4480412"/>
            <a:ext cx="1485900" cy="3556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B5491C37-FA06-474A-BB2F-4B096367E6B5}"/>
              </a:ext>
            </a:extLst>
          </p:cNvPr>
          <p:cNvSpPr>
            <a:spLocks noGrp="1" noChangeArrowheads="1"/>
          </p:cNvSpPr>
          <p:nvPr>
            <p:ph type="title"/>
          </p:nvPr>
        </p:nvSpPr>
        <p:spPr/>
        <p:txBody>
          <a:bodyPr/>
          <a:lstStyle/>
          <a:p>
            <a:r>
              <a:rPr lang="en-US" altLang="en-US">
                <a:ea typeface="ＭＳ Ｐゴシック" panose="020B0600070205080204" pitchFamily="34" charset="-128"/>
              </a:rPr>
              <a:t>Monitor Dead-Bands</a:t>
            </a:r>
          </a:p>
        </p:txBody>
      </p:sp>
      <p:sp>
        <p:nvSpPr>
          <p:cNvPr id="68610" name="Content Placeholder 2">
            <a:extLst>
              <a:ext uri="{FF2B5EF4-FFF2-40B4-BE49-F238E27FC236}">
                <a16:creationId xmlns:a16="http://schemas.microsoft.com/office/drawing/2014/main" id="{0D5307C7-302E-D745-A946-F0A9F9C15719}"/>
              </a:ext>
            </a:extLst>
          </p:cNvPr>
          <p:cNvSpPr>
            <a:spLocks noGrp="1" noChangeArrowheads="1"/>
          </p:cNvSpPr>
          <p:nvPr>
            <p:ph idx="1"/>
          </p:nvPr>
        </p:nvSpPr>
        <p:spPr>
          <a:xfrm>
            <a:off x="1644651" y="1047751"/>
            <a:ext cx="8170863" cy="1641475"/>
          </a:xfrm>
        </p:spPr>
        <p:txBody>
          <a:bodyPr/>
          <a:lstStyle/>
          <a:p>
            <a:r>
              <a:rPr lang="en-US" altLang="en-US" dirty="0">
                <a:ea typeface="ＭＳ Ｐゴシック" panose="020B0600070205080204" pitchFamily="34" charset="-128"/>
              </a:rPr>
              <a:t>Analog records send updates to CA clients</a:t>
            </a:r>
          </a:p>
          <a:p>
            <a:pPr lvl="1"/>
            <a:r>
              <a:rPr lang="en-US" altLang="en-US" dirty="0">
                <a:ea typeface="ＭＳ Ｐゴシック" panose="020B0600070205080204" pitchFamily="34" charset="-128"/>
              </a:rPr>
              <a:t>MDEL Change threshold for most clients</a:t>
            </a:r>
          </a:p>
          <a:p>
            <a:pPr lvl="1"/>
            <a:r>
              <a:rPr lang="en-US" altLang="en-US" dirty="0">
                <a:ea typeface="ＭＳ Ｐゴシック" panose="020B0600070205080204" pitchFamily="34" charset="-128"/>
              </a:rPr>
              <a:t>ADEL .. for archive client</a:t>
            </a:r>
          </a:p>
          <a:p>
            <a:pPr lvl="1"/>
            <a:endParaRPr lang="en-US" altLang="en-US" dirty="0">
              <a:ea typeface="ＭＳ Ｐゴシック" panose="020B0600070205080204" pitchFamily="34" charset="-128"/>
            </a:endParaRPr>
          </a:p>
        </p:txBody>
      </p:sp>
      <p:sp>
        <p:nvSpPr>
          <p:cNvPr id="4" name="Straight Connector 3">
            <a:extLst>
              <a:ext uri="{FF2B5EF4-FFF2-40B4-BE49-F238E27FC236}">
                <a16:creationId xmlns:a16="http://schemas.microsoft.com/office/drawing/2014/main" id="{7B2048E3-BA29-F64A-9007-D1F8B8566E55}"/>
              </a:ext>
            </a:extLst>
          </p:cNvPr>
          <p:cNvSpPr/>
          <p:nvPr/>
        </p:nvSpPr>
        <p:spPr>
          <a:xfrm>
            <a:off x="4200525" y="2689226"/>
            <a:ext cx="0" cy="3840163"/>
          </a:xfrm>
          <a:prstGeom prst="line">
            <a:avLst/>
          </a:prstGeom>
          <a:noFill/>
          <a:ln w="38160">
            <a:solidFill>
              <a:srgbClr val="000000"/>
            </a:solidFill>
            <a:prstDash val="solid"/>
            <a:round/>
            <a:headEnd type="arrow"/>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5" name="Straight Connector 4">
            <a:extLst>
              <a:ext uri="{FF2B5EF4-FFF2-40B4-BE49-F238E27FC236}">
                <a16:creationId xmlns:a16="http://schemas.microsoft.com/office/drawing/2014/main" id="{86A94F0D-B68E-1045-BC98-FA56C7D42718}"/>
              </a:ext>
            </a:extLst>
          </p:cNvPr>
          <p:cNvSpPr/>
          <p:nvPr/>
        </p:nvSpPr>
        <p:spPr>
          <a:xfrm>
            <a:off x="4198938" y="6524626"/>
            <a:ext cx="4087812" cy="4763"/>
          </a:xfrm>
          <a:prstGeom prst="line">
            <a:avLst/>
          </a:prstGeom>
          <a:noFill/>
          <a:ln w="38160">
            <a:solidFill>
              <a:srgbClr val="000000"/>
            </a:solidFill>
            <a:prstDash val="solid"/>
            <a:round/>
            <a:tailEnd type="arrow"/>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6" name="Freeform 5">
            <a:extLst>
              <a:ext uri="{FF2B5EF4-FFF2-40B4-BE49-F238E27FC236}">
                <a16:creationId xmlns:a16="http://schemas.microsoft.com/office/drawing/2014/main" id="{6C1CF1C1-AE4E-694B-8C45-FDF66904862D}"/>
              </a:ext>
            </a:extLst>
          </p:cNvPr>
          <p:cNvSpPr/>
          <p:nvPr/>
        </p:nvSpPr>
        <p:spPr>
          <a:xfrm>
            <a:off x="4206875" y="3448051"/>
            <a:ext cx="4071938" cy="435313"/>
          </a:xfrm>
          <a:custGeom>
            <a:avLst/>
            <a:gdLst>
              <a:gd name="f0" fmla="val 0"/>
              <a:gd name="f1" fmla="val 584"/>
              <a:gd name="f2" fmla="val 233"/>
              <a:gd name="f3" fmla="val 604"/>
              <a:gd name="f4" fmla="val 350"/>
              <a:gd name="f5" fmla="val 505"/>
              <a:gd name="f6" fmla="val 503"/>
              <a:gd name="f7" fmla="val 660"/>
              <a:gd name="f8" fmla="val 423"/>
              <a:gd name="f9" fmla="val 738"/>
              <a:gd name="f10" fmla="val 363"/>
              <a:gd name="f11" fmla="val 856"/>
              <a:gd name="f12" fmla="val 342"/>
              <a:gd name="f13" fmla="val 972"/>
              <a:gd name="f14" fmla="val 302"/>
              <a:gd name="f15" fmla="val 1128"/>
              <a:gd name="f16" fmla="val 282"/>
              <a:gd name="f17" fmla="val 1284"/>
              <a:gd name="f18" fmla="val 241"/>
              <a:gd name="f19" fmla="val 1400"/>
              <a:gd name="f20" fmla="val 222"/>
              <a:gd name="f21" fmla="val 1556"/>
              <a:gd name="f22" fmla="val 201"/>
              <a:gd name="f23" fmla="val 1672"/>
              <a:gd name="f24" fmla="val 1789"/>
              <a:gd name="f25" fmla="val 1905"/>
              <a:gd name="f26" fmla="val 2021"/>
              <a:gd name="f27" fmla="val 2139"/>
              <a:gd name="f28" fmla="val 2295"/>
              <a:gd name="f29" fmla="val 383"/>
              <a:gd name="f30" fmla="val 2411"/>
              <a:gd name="f31" fmla="val 2527"/>
              <a:gd name="f32" fmla="val 2645"/>
              <a:gd name="f33" fmla="val 2761"/>
              <a:gd name="f34" fmla="val 2877"/>
              <a:gd name="f35" fmla="val 3033"/>
              <a:gd name="f36" fmla="val 262"/>
              <a:gd name="f37" fmla="val 3188"/>
              <a:gd name="f38" fmla="val 3306"/>
              <a:gd name="f39" fmla="val 161"/>
              <a:gd name="f40" fmla="val 3422"/>
              <a:gd name="f41" fmla="val 121"/>
              <a:gd name="f42" fmla="val 3538"/>
              <a:gd name="f43" fmla="val 181"/>
              <a:gd name="f44" fmla="val 3656"/>
              <a:gd name="f45" fmla="val 3734"/>
              <a:gd name="f46" fmla="val 3850"/>
              <a:gd name="f47" fmla="val 322"/>
              <a:gd name="f48" fmla="val 4007"/>
              <a:gd name="f49" fmla="val 4123"/>
              <a:gd name="f50" fmla="val 4240"/>
              <a:gd name="f51" fmla="val 4395"/>
              <a:gd name="f52" fmla="val 4512"/>
              <a:gd name="f53" fmla="val 4628"/>
              <a:gd name="f54" fmla="val 4746"/>
              <a:gd name="f55" fmla="val 4862"/>
              <a:gd name="f56" fmla="val 4978"/>
              <a:gd name="f57" fmla="val 5096"/>
              <a:gd name="f58" fmla="val 5212"/>
              <a:gd name="f59" fmla="val 5328"/>
              <a:gd name="f60" fmla="val 5446"/>
              <a:gd name="f61" fmla="val 5562"/>
              <a:gd name="f62" fmla="val 5679"/>
              <a:gd name="f63" fmla="val 5834"/>
              <a:gd name="f64" fmla="val 5989"/>
              <a:gd name="f65" fmla="val 6107"/>
              <a:gd name="f66" fmla="val 6339"/>
              <a:gd name="f67" fmla="val 6457"/>
              <a:gd name="f68" fmla="val 6573"/>
              <a:gd name="f69" fmla="val 6729"/>
              <a:gd name="f70" fmla="val 80"/>
              <a:gd name="f71" fmla="val 6885"/>
              <a:gd name="f72" fmla="val 40"/>
              <a:gd name="f73" fmla="val 7001"/>
              <a:gd name="f74" fmla="val 7118"/>
              <a:gd name="f75" fmla="val 7273"/>
              <a:gd name="f76" fmla="val 20"/>
              <a:gd name="f77" fmla="val 7390"/>
              <a:gd name="f78" fmla="val 7506"/>
              <a:gd name="f79" fmla="val 7546"/>
              <a:gd name="f80" fmla="val 7584"/>
              <a:gd name="f81" fmla="val 7662"/>
              <a:gd name="f82" fmla="val 7740"/>
              <a:gd name="f83" fmla="val 665"/>
              <a:gd name="f84" fmla="val 7778"/>
              <a:gd name="f85" fmla="val 827"/>
              <a:gd name="f86" fmla="val 7857"/>
              <a:gd name="f87" fmla="val 947"/>
              <a:gd name="f88" fmla="val 7935"/>
              <a:gd name="f89" fmla="val 1069"/>
              <a:gd name="f90" fmla="val 7975"/>
              <a:gd name="f91" fmla="val 1230"/>
              <a:gd name="f92" fmla="val 8053"/>
              <a:gd name="f93" fmla="val 1392"/>
              <a:gd name="f94" fmla="val 8091"/>
              <a:gd name="f95" fmla="val 1594"/>
              <a:gd name="f96" fmla="val 8169"/>
              <a:gd name="f97" fmla="val 1755"/>
              <a:gd name="f98" fmla="val 8207"/>
              <a:gd name="f99" fmla="val 1877"/>
              <a:gd name="f100" fmla="val 8363"/>
              <a:gd name="f101" fmla="val 2079"/>
              <a:gd name="f102" fmla="val 8402"/>
              <a:gd name="f103" fmla="val 2240"/>
              <a:gd name="f104" fmla="val 8635"/>
              <a:gd name="f105" fmla="val 2280"/>
              <a:gd name="f106" fmla="val 8713"/>
              <a:gd name="f107" fmla="val 2341"/>
              <a:gd name="f108" fmla="val 8868"/>
              <a:gd name="f109" fmla="val 2320"/>
              <a:gd name="f110" fmla="val 8986"/>
              <a:gd name="f111" fmla="val 2260"/>
              <a:gd name="f112" fmla="val 9064"/>
              <a:gd name="f113" fmla="val 2199"/>
              <a:gd name="f114" fmla="val 9180"/>
              <a:gd name="f115" fmla="val 2118"/>
              <a:gd name="f116" fmla="val 9296"/>
              <a:gd name="f117" fmla="val 9414"/>
              <a:gd name="f118" fmla="val 9530"/>
              <a:gd name="f119" fmla="val 9646"/>
              <a:gd name="f120" fmla="val 2219"/>
              <a:gd name="f121" fmla="val 9724"/>
              <a:gd name="f122" fmla="val 9802"/>
              <a:gd name="f123" fmla="val 9919"/>
              <a:gd name="f124" fmla="val 2401"/>
              <a:gd name="f125" fmla="val 10035"/>
              <a:gd name="f126" fmla="val 2482"/>
              <a:gd name="f127" fmla="val 10191"/>
              <a:gd name="f128" fmla="val 2623"/>
              <a:gd name="f129" fmla="val 10307"/>
              <a:gd name="f130" fmla="val 10463"/>
              <a:gd name="f131" fmla="val 2562"/>
              <a:gd name="f132" fmla="val 10579"/>
              <a:gd name="f133" fmla="val 10657"/>
              <a:gd name="f134" fmla="val 10697"/>
              <a:gd name="f135" fmla="val 10735"/>
              <a:gd name="f136" fmla="val 10813"/>
              <a:gd name="f137" fmla="val 2159"/>
              <a:gd name="f138" fmla="val 10891"/>
              <a:gd name="f139" fmla="val 2098"/>
              <a:gd name="f140" fmla="val 11007"/>
              <a:gd name="f141" fmla="val 2058"/>
              <a:gd name="f142" fmla="val 11125"/>
              <a:gd name="f143" fmla="val 1998"/>
              <a:gd name="f144" fmla="val 11280"/>
              <a:gd name="f145" fmla="val 1978"/>
              <a:gd name="f146" fmla="val 11513"/>
              <a:gd name="f147" fmla="val 11668"/>
              <a:gd name="f148" fmla="val 2038"/>
              <a:gd name="f149" fmla="val 11825"/>
              <a:gd name="f150" fmla="val 11903"/>
              <a:gd name="f151" fmla="val 2179"/>
              <a:gd name="f152" fmla="val 12019"/>
              <a:gd name="f153" fmla="val 12175"/>
              <a:gd name="f154" fmla="val 12293"/>
              <a:gd name="f155" fmla="val 12447"/>
              <a:gd name="f156" fmla="val 12564"/>
              <a:gd name="f157" fmla="val 12642"/>
              <a:gd name="f158" fmla="val 2300"/>
              <a:gd name="f159" fmla="val 12759"/>
              <a:gd name="f160" fmla="val 2361"/>
              <a:gd name="f161" fmla="val 12876"/>
              <a:gd name="f162" fmla="val 12992"/>
              <a:gd name="f163" fmla="val 2442"/>
              <a:gd name="f164" fmla="val 13148"/>
              <a:gd name="f165" fmla="val 13264"/>
              <a:gd name="f166" fmla="val 2522"/>
              <a:gd name="f167" fmla="val 13382"/>
              <a:gd name="f168" fmla="val 13498"/>
              <a:gd name="f169" fmla="val 13614"/>
              <a:gd name="f170" fmla="val 2381"/>
              <a:gd name="f171" fmla="val 13732"/>
              <a:gd name="f172" fmla="val 13848"/>
              <a:gd name="f173" fmla="val 14159"/>
              <a:gd name="f174" fmla="val 14391"/>
              <a:gd name="f175" fmla="val 14625"/>
              <a:gd name="f176" fmla="val 14859"/>
              <a:gd name="f177" fmla="val 15093"/>
              <a:gd name="f178" fmla="val 15209"/>
              <a:gd name="f179" fmla="val 15287"/>
              <a:gd name="f180" fmla="val 1937"/>
              <a:gd name="f181" fmla="val 15325"/>
              <a:gd name="f182" fmla="val 1776"/>
              <a:gd name="f183" fmla="val 15364"/>
              <a:gd name="f184" fmla="val 1614"/>
              <a:gd name="f185" fmla="val 1453"/>
              <a:gd name="f186" fmla="val 15403"/>
              <a:gd name="f187" fmla="val 1332"/>
              <a:gd name="f188" fmla="val 15520"/>
              <a:gd name="f189" fmla="val 1291"/>
              <a:gd name="f190" fmla="val 15831"/>
              <a:gd name="f191" fmla="val 15949"/>
              <a:gd name="f192" fmla="val 1250"/>
              <a:gd name="f193" fmla="val 16105"/>
              <a:gd name="f194" fmla="val 1210"/>
              <a:gd name="f195" fmla="val 16259"/>
              <a:gd name="f196" fmla="val 1149"/>
              <a:gd name="f197" fmla="val 16415"/>
              <a:gd name="f198" fmla="val 1129"/>
              <a:gd name="f199" fmla="val 16571"/>
              <a:gd name="f200" fmla="val 1089"/>
              <a:gd name="f201" fmla="val 16727"/>
              <a:gd name="f202" fmla="val 1048"/>
              <a:gd name="f203" fmla="val 16843"/>
              <a:gd name="f204" fmla="val 1028"/>
              <a:gd name="f205" fmla="val 16960"/>
              <a:gd name="f206" fmla="val 968"/>
              <a:gd name="f207" fmla="val 17076"/>
              <a:gd name="f208" fmla="val 928"/>
              <a:gd name="f209" fmla="val 17232"/>
              <a:gd name="f210" fmla="val 867"/>
              <a:gd name="f211" fmla="val 17348"/>
              <a:gd name="f212" fmla="val 17504"/>
              <a:gd name="f213" fmla="val 786"/>
              <a:gd name="f214" fmla="val 17622"/>
              <a:gd name="f215" fmla="val 746"/>
              <a:gd name="f216" fmla="val 17776"/>
              <a:gd name="f217" fmla="val 726"/>
              <a:gd name="f218" fmla="val 17894"/>
              <a:gd name="f219" fmla="val 705"/>
              <a:gd name="f220" fmla="val 18010"/>
              <a:gd name="f221" fmla="val 18127"/>
              <a:gd name="f222" fmla="val 645"/>
              <a:gd name="f223" fmla="val 18243"/>
              <a:gd name="f224" fmla="val 18555"/>
              <a:gd name="f225" fmla="val 625"/>
              <a:gd name="f226" fmla="val 18787"/>
              <a:gd name="f227" fmla="val 18943"/>
              <a:gd name="f228" fmla="val 19061"/>
              <a:gd name="f229" fmla="val 19293"/>
              <a:gd name="f230" fmla="val 19528"/>
              <a:gd name="f231" fmla="val 19761"/>
              <a:gd name="f232" fmla="val 20073"/>
              <a:gd name="f233" fmla="val 20383"/>
              <a:gd name="f234" fmla="val 20772"/>
              <a:gd name="f235" fmla="val 21083"/>
              <a:gd name="f236" fmla="val 21200"/>
              <a:gd name="f237" fmla="val 21356"/>
              <a:gd name="f238" fmla="val 21472"/>
              <a:gd name="f239" fmla="val 21588"/>
              <a:gd name="f240" fmla="val 21706"/>
              <a:gd name="f241" fmla="val 21822"/>
              <a:gd name="f242" fmla="val 21940"/>
              <a:gd name="f243" fmla="val 22056"/>
              <a:gd name="f244" fmla="val 22211"/>
              <a:gd name="f245" fmla="val 766"/>
              <a:gd name="f246" fmla="val 22328"/>
              <a:gd name="f247" fmla="val 806"/>
              <a:gd name="f248" fmla="val 22445"/>
              <a:gd name="f249" fmla="val 22561"/>
              <a:gd name="f250" fmla="val 22677"/>
              <a:gd name="f251" fmla="val 22795"/>
              <a:gd name="f252" fmla="val 22911"/>
              <a:gd name="f253" fmla="val 23027"/>
              <a:gd name="f254" fmla="val 847"/>
              <a:gd name="f255" fmla="val 23145"/>
              <a:gd name="f256" fmla="val 23339"/>
              <a:gd name="f257" fmla="val 907"/>
            </a:gdLst>
            <a:ahLst/>
            <a:cxnLst>
              <a:cxn ang="3cd4">
                <a:pos x="hc" y="t"/>
              </a:cxn>
              <a:cxn ang="0">
                <a:pos x="r" y="vc"/>
              </a:cxn>
              <a:cxn ang="cd4">
                <a:pos x="hc" y="b"/>
              </a:cxn>
              <a:cxn ang="cd2">
                <a:pos x="l" y="vc"/>
              </a:cxn>
            </a:cxnLst>
            <a:rect l="l" t="t" r="r" b="b"/>
            <a:pathLst>
              <a:path w="23340" h="2624">
                <a:moveTo>
                  <a:pt x="f0" y="f1"/>
                </a:moveTo>
                <a:lnTo>
                  <a:pt x="f2" y="f3"/>
                </a:lnTo>
                <a:lnTo>
                  <a:pt x="f4" y="f1"/>
                </a:lnTo>
                <a:lnTo>
                  <a:pt x="f5" y="f6"/>
                </a:lnTo>
                <a:lnTo>
                  <a:pt x="f7" y="f8"/>
                </a:lnTo>
                <a:lnTo>
                  <a:pt x="f9" y="f10"/>
                </a:lnTo>
                <a:lnTo>
                  <a:pt x="f11" y="f12"/>
                </a:lnTo>
                <a:lnTo>
                  <a:pt x="f13" y="f14"/>
                </a:lnTo>
                <a:lnTo>
                  <a:pt x="f15" y="f16"/>
                </a:lnTo>
                <a:lnTo>
                  <a:pt x="f17" y="f18"/>
                </a:lnTo>
                <a:lnTo>
                  <a:pt x="f19" y="f20"/>
                </a:lnTo>
                <a:lnTo>
                  <a:pt x="f21" y="f22"/>
                </a:lnTo>
                <a:lnTo>
                  <a:pt x="f23" y="f22"/>
                </a:lnTo>
                <a:lnTo>
                  <a:pt x="f24" y="f18"/>
                </a:lnTo>
                <a:lnTo>
                  <a:pt x="f25" y="f18"/>
                </a:lnTo>
                <a:lnTo>
                  <a:pt x="f26" y="f16"/>
                </a:lnTo>
                <a:lnTo>
                  <a:pt x="f27" y="f12"/>
                </a:lnTo>
                <a:lnTo>
                  <a:pt x="f28" y="f29"/>
                </a:lnTo>
                <a:lnTo>
                  <a:pt x="f30" y="f29"/>
                </a:lnTo>
                <a:lnTo>
                  <a:pt x="f31" y="f29"/>
                </a:lnTo>
                <a:lnTo>
                  <a:pt x="f32" y="f12"/>
                </a:lnTo>
                <a:lnTo>
                  <a:pt x="f33" y="f12"/>
                </a:lnTo>
                <a:lnTo>
                  <a:pt x="f34" y="f14"/>
                </a:lnTo>
                <a:lnTo>
                  <a:pt x="f35" y="f36"/>
                </a:lnTo>
                <a:lnTo>
                  <a:pt x="f37" y="f22"/>
                </a:lnTo>
                <a:lnTo>
                  <a:pt x="f38" y="f39"/>
                </a:lnTo>
                <a:lnTo>
                  <a:pt x="f40" y="f41"/>
                </a:lnTo>
                <a:lnTo>
                  <a:pt x="f42" y="f43"/>
                </a:lnTo>
                <a:lnTo>
                  <a:pt x="f44" y="f22"/>
                </a:lnTo>
                <a:lnTo>
                  <a:pt x="f45" y="f36"/>
                </a:lnTo>
                <a:lnTo>
                  <a:pt x="f46" y="f47"/>
                </a:lnTo>
                <a:lnTo>
                  <a:pt x="f48" y="f10"/>
                </a:lnTo>
                <a:lnTo>
                  <a:pt x="f49" y="f29"/>
                </a:lnTo>
                <a:lnTo>
                  <a:pt x="f50" y="f10"/>
                </a:lnTo>
                <a:lnTo>
                  <a:pt x="f51" y="f47"/>
                </a:lnTo>
                <a:lnTo>
                  <a:pt x="f52" y="f36"/>
                </a:lnTo>
                <a:lnTo>
                  <a:pt x="f53" y="f20"/>
                </a:lnTo>
                <a:lnTo>
                  <a:pt x="f54" y="f16"/>
                </a:lnTo>
                <a:lnTo>
                  <a:pt x="f55" y="f12"/>
                </a:lnTo>
                <a:lnTo>
                  <a:pt x="f56" y="f10"/>
                </a:lnTo>
                <a:lnTo>
                  <a:pt x="f57" y="f29"/>
                </a:lnTo>
                <a:lnTo>
                  <a:pt x="f58" y="f10"/>
                </a:lnTo>
                <a:lnTo>
                  <a:pt x="f59" y="f10"/>
                </a:lnTo>
                <a:lnTo>
                  <a:pt x="f60" y="f12"/>
                </a:lnTo>
                <a:lnTo>
                  <a:pt x="f61" y="f12"/>
                </a:lnTo>
                <a:lnTo>
                  <a:pt x="f62" y="f14"/>
                </a:lnTo>
                <a:lnTo>
                  <a:pt x="f63" y="f36"/>
                </a:lnTo>
                <a:lnTo>
                  <a:pt x="f64" y="f36"/>
                </a:lnTo>
                <a:lnTo>
                  <a:pt x="f65" y="f20"/>
                </a:lnTo>
                <a:lnTo>
                  <a:pt x="f66" y="f22"/>
                </a:lnTo>
                <a:lnTo>
                  <a:pt x="f67" y="f43"/>
                </a:lnTo>
                <a:lnTo>
                  <a:pt x="f68" y="f41"/>
                </a:lnTo>
                <a:lnTo>
                  <a:pt x="f69" y="f70"/>
                </a:lnTo>
                <a:lnTo>
                  <a:pt x="f71" y="f72"/>
                </a:lnTo>
                <a:lnTo>
                  <a:pt x="f73" y="f0"/>
                </a:lnTo>
                <a:lnTo>
                  <a:pt x="f74" y="f0"/>
                </a:lnTo>
                <a:lnTo>
                  <a:pt x="f75" y="f76"/>
                </a:lnTo>
                <a:lnTo>
                  <a:pt x="f77" y="f70"/>
                </a:lnTo>
                <a:lnTo>
                  <a:pt x="f78" y="f18"/>
                </a:lnTo>
                <a:lnTo>
                  <a:pt x="f79" y="f29"/>
                </a:lnTo>
                <a:lnTo>
                  <a:pt x="f80" y="f6"/>
                </a:lnTo>
                <a:lnTo>
                  <a:pt x="f81" y="f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01"/>
                </a:lnTo>
                <a:lnTo>
                  <a:pt x="f117" y="f101"/>
                </a:lnTo>
                <a:lnTo>
                  <a:pt x="f118" y="f27"/>
                </a:lnTo>
                <a:lnTo>
                  <a:pt x="f119" y="f120"/>
                </a:lnTo>
                <a:lnTo>
                  <a:pt x="f121" y="f105"/>
                </a:lnTo>
                <a:lnTo>
                  <a:pt x="f122" y="f107"/>
                </a:lnTo>
                <a:lnTo>
                  <a:pt x="f123" y="f124"/>
                </a:lnTo>
                <a:lnTo>
                  <a:pt x="f125" y="f126"/>
                </a:lnTo>
                <a:lnTo>
                  <a:pt x="f127" y="f128"/>
                </a:lnTo>
                <a:lnTo>
                  <a:pt x="f129" y="f128"/>
                </a:lnTo>
                <a:lnTo>
                  <a:pt x="f130" y="f131"/>
                </a:lnTo>
                <a:lnTo>
                  <a:pt x="f132" y="f126"/>
                </a:lnTo>
                <a:lnTo>
                  <a:pt x="f133" y="f124"/>
                </a:lnTo>
                <a:lnTo>
                  <a:pt x="f134" y="f107"/>
                </a:lnTo>
                <a:lnTo>
                  <a:pt x="f135" y="f105"/>
                </a:lnTo>
                <a:lnTo>
                  <a:pt x="f135" y="f120"/>
                </a:lnTo>
                <a:lnTo>
                  <a:pt x="f136" y="f137"/>
                </a:lnTo>
                <a:lnTo>
                  <a:pt x="f138" y="f139"/>
                </a:lnTo>
                <a:lnTo>
                  <a:pt x="f140" y="f141"/>
                </a:lnTo>
                <a:lnTo>
                  <a:pt x="f142" y="f143"/>
                </a:lnTo>
                <a:lnTo>
                  <a:pt x="f144" y="f145"/>
                </a:lnTo>
                <a:lnTo>
                  <a:pt x="f146" y="f145"/>
                </a:lnTo>
                <a:lnTo>
                  <a:pt x="f147" y="f148"/>
                </a:lnTo>
                <a:lnTo>
                  <a:pt x="f149" y="f139"/>
                </a:lnTo>
                <a:lnTo>
                  <a:pt x="f150" y="f151"/>
                </a:lnTo>
                <a:lnTo>
                  <a:pt x="f152" y="f120"/>
                </a:lnTo>
                <a:lnTo>
                  <a:pt x="f153" y="f113"/>
                </a:lnTo>
                <a:lnTo>
                  <a:pt x="f154" y="f151"/>
                </a:lnTo>
                <a:lnTo>
                  <a:pt x="f155" y="f151"/>
                </a:lnTo>
                <a:lnTo>
                  <a:pt x="f156" y="f103"/>
                </a:lnTo>
                <a:lnTo>
                  <a:pt x="f157" y="f158"/>
                </a:lnTo>
                <a:lnTo>
                  <a:pt x="f159" y="f160"/>
                </a:lnTo>
                <a:lnTo>
                  <a:pt x="f161" y="f124"/>
                </a:lnTo>
                <a:lnTo>
                  <a:pt x="f162" y="f163"/>
                </a:lnTo>
                <a:lnTo>
                  <a:pt x="f164" y="f126"/>
                </a:lnTo>
                <a:lnTo>
                  <a:pt x="f165" y="f166"/>
                </a:lnTo>
                <a:lnTo>
                  <a:pt x="f167" y="f126"/>
                </a:lnTo>
                <a:lnTo>
                  <a:pt x="f168" y="f163"/>
                </a:lnTo>
                <a:lnTo>
                  <a:pt x="f169" y="f170"/>
                </a:lnTo>
                <a:lnTo>
                  <a:pt x="f171" y="f170"/>
                </a:lnTo>
                <a:lnTo>
                  <a:pt x="f172" y="f170"/>
                </a:lnTo>
                <a:lnTo>
                  <a:pt x="f173" y="f160"/>
                </a:lnTo>
                <a:lnTo>
                  <a:pt x="f174" y="f109"/>
                </a:lnTo>
                <a:lnTo>
                  <a:pt x="f175" y="f158"/>
                </a:lnTo>
                <a:lnTo>
                  <a:pt x="f176" y="f105"/>
                </a:lnTo>
                <a:lnTo>
                  <a:pt x="f177" y="f103"/>
                </a:lnTo>
                <a:lnTo>
                  <a:pt x="f178" y="f141"/>
                </a:lnTo>
                <a:lnTo>
                  <a:pt x="f179" y="f180"/>
                </a:lnTo>
                <a:lnTo>
                  <a:pt x="f181" y="f182"/>
                </a:lnTo>
                <a:lnTo>
                  <a:pt x="f183" y="f184"/>
                </a:lnTo>
                <a:lnTo>
                  <a:pt x="f183" y="f185"/>
                </a:lnTo>
                <a:lnTo>
                  <a:pt x="f186" y="f187"/>
                </a:lnTo>
                <a:lnTo>
                  <a:pt x="f188" y="f189"/>
                </a:lnTo>
                <a:lnTo>
                  <a:pt x="f190" y="f189"/>
                </a:lnTo>
                <a:lnTo>
                  <a:pt x="f191" y="f192"/>
                </a:lnTo>
                <a:lnTo>
                  <a:pt x="f193" y="f194"/>
                </a:lnTo>
                <a:lnTo>
                  <a:pt x="f195" y="f196"/>
                </a:lnTo>
                <a:lnTo>
                  <a:pt x="f197" y="f198"/>
                </a:lnTo>
                <a:lnTo>
                  <a:pt x="f199" y="f200"/>
                </a:lnTo>
                <a:lnTo>
                  <a:pt x="f201" y="f202"/>
                </a:lnTo>
                <a:lnTo>
                  <a:pt x="f203" y="f204"/>
                </a:lnTo>
                <a:lnTo>
                  <a:pt x="f205" y="f206"/>
                </a:lnTo>
                <a:lnTo>
                  <a:pt x="f207" y="f208"/>
                </a:lnTo>
                <a:lnTo>
                  <a:pt x="f209" y="f210"/>
                </a:lnTo>
                <a:lnTo>
                  <a:pt x="f211" y="f85"/>
                </a:lnTo>
                <a:lnTo>
                  <a:pt x="f212" y="f213"/>
                </a:lnTo>
                <a:lnTo>
                  <a:pt x="f214" y="f215"/>
                </a:lnTo>
                <a:lnTo>
                  <a:pt x="f216" y="f217"/>
                </a:lnTo>
                <a:lnTo>
                  <a:pt x="f218" y="f219"/>
                </a:lnTo>
                <a:lnTo>
                  <a:pt x="f220" y="f83"/>
                </a:lnTo>
                <a:lnTo>
                  <a:pt x="f221" y="f222"/>
                </a:lnTo>
                <a:lnTo>
                  <a:pt x="f223" y="f3"/>
                </a:lnTo>
                <a:lnTo>
                  <a:pt x="f224" y="f225"/>
                </a:lnTo>
                <a:lnTo>
                  <a:pt x="f226" y="f222"/>
                </a:lnTo>
                <a:lnTo>
                  <a:pt x="f227" y="f222"/>
                </a:lnTo>
                <a:lnTo>
                  <a:pt x="f228" y="f222"/>
                </a:lnTo>
                <a:lnTo>
                  <a:pt x="f229" y="f222"/>
                </a:lnTo>
                <a:lnTo>
                  <a:pt x="f230" y="f222"/>
                </a:lnTo>
                <a:lnTo>
                  <a:pt x="f231" y="f222"/>
                </a:lnTo>
                <a:lnTo>
                  <a:pt x="f232" y="f222"/>
                </a:lnTo>
                <a:lnTo>
                  <a:pt x="f233" y="f222"/>
                </a:lnTo>
                <a:lnTo>
                  <a:pt x="f234" y="f222"/>
                </a:lnTo>
                <a:lnTo>
                  <a:pt x="f235" y="f83"/>
                </a:lnTo>
                <a:lnTo>
                  <a:pt x="f236" y="f219"/>
                </a:lnTo>
                <a:lnTo>
                  <a:pt x="f237" y="f219"/>
                </a:lnTo>
                <a:lnTo>
                  <a:pt x="f238" y="f219"/>
                </a:lnTo>
                <a:lnTo>
                  <a:pt x="f239" y="f219"/>
                </a:lnTo>
                <a:lnTo>
                  <a:pt x="f240" y="f217"/>
                </a:lnTo>
                <a:lnTo>
                  <a:pt x="f241" y="f217"/>
                </a:lnTo>
                <a:lnTo>
                  <a:pt x="f242" y="f217"/>
                </a:lnTo>
                <a:lnTo>
                  <a:pt x="f243" y="f215"/>
                </a:lnTo>
                <a:lnTo>
                  <a:pt x="f244" y="f245"/>
                </a:lnTo>
                <a:lnTo>
                  <a:pt x="f246" y="f247"/>
                </a:lnTo>
                <a:lnTo>
                  <a:pt x="f248" y="f247"/>
                </a:lnTo>
                <a:lnTo>
                  <a:pt x="f249" y="f247"/>
                </a:lnTo>
                <a:lnTo>
                  <a:pt x="f250" y="f247"/>
                </a:lnTo>
                <a:lnTo>
                  <a:pt x="f251" y="f247"/>
                </a:lnTo>
                <a:lnTo>
                  <a:pt x="f252" y="f85"/>
                </a:lnTo>
                <a:lnTo>
                  <a:pt x="f253" y="f254"/>
                </a:lnTo>
                <a:lnTo>
                  <a:pt x="f255" y="f85"/>
                </a:lnTo>
                <a:lnTo>
                  <a:pt x="f256" y="f257"/>
                </a:lnTo>
              </a:path>
            </a:pathLst>
          </a:custGeom>
          <a:noFill/>
          <a:ln w="12600">
            <a:solidFill>
              <a:srgbClr val="008080"/>
            </a:solidFill>
            <a:prstDash val="solid"/>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nvGrpSpPr>
          <p:cNvPr id="68614" name="Group 6">
            <a:extLst>
              <a:ext uri="{FF2B5EF4-FFF2-40B4-BE49-F238E27FC236}">
                <a16:creationId xmlns:a16="http://schemas.microsoft.com/office/drawing/2014/main" id="{90B1ECE4-9E43-1B49-A569-1ABAD8BCA08D}"/>
              </a:ext>
            </a:extLst>
          </p:cNvPr>
          <p:cNvGrpSpPr>
            <a:grpSpLocks/>
          </p:cNvGrpSpPr>
          <p:nvPr/>
        </p:nvGrpSpPr>
        <p:grpSpPr bwMode="auto">
          <a:xfrm>
            <a:off x="4213226" y="3255963"/>
            <a:ext cx="1344613" cy="811212"/>
            <a:chOff x="5298479" y="2669760"/>
            <a:chExt cx="1346041" cy="811440"/>
          </a:xfrm>
        </p:grpSpPr>
        <p:sp>
          <p:nvSpPr>
            <p:cNvPr id="8" name="Straight Connector 7">
              <a:extLst>
                <a:ext uri="{FF2B5EF4-FFF2-40B4-BE49-F238E27FC236}">
                  <a16:creationId xmlns:a16="http://schemas.microsoft.com/office/drawing/2014/main" id="{331FBE10-8209-B841-9724-1CB3B9E70E78}"/>
                </a:ext>
              </a:extLst>
            </p:cNvPr>
            <p:cNvSpPr/>
            <p:nvPr/>
          </p:nvSpPr>
          <p:spPr>
            <a:xfrm>
              <a:off x="5298479" y="2669760"/>
              <a:ext cx="1346041"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9" name="Straight Connector 8">
              <a:extLst>
                <a:ext uri="{FF2B5EF4-FFF2-40B4-BE49-F238E27FC236}">
                  <a16:creationId xmlns:a16="http://schemas.microsoft.com/office/drawing/2014/main" id="{58FE2D30-AF72-2C48-A496-5408C67473E4}"/>
                </a:ext>
              </a:extLst>
            </p:cNvPr>
            <p:cNvSpPr/>
            <p:nvPr/>
          </p:nvSpPr>
          <p:spPr>
            <a:xfrm>
              <a:off x="5298479" y="3476437"/>
              <a:ext cx="1346041" cy="4763"/>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0" name="Straight Connector 9">
              <a:extLst>
                <a:ext uri="{FF2B5EF4-FFF2-40B4-BE49-F238E27FC236}">
                  <a16:creationId xmlns:a16="http://schemas.microsoft.com/office/drawing/2014/main" id="{CD82FF08-A96C-3E44-8345-CB543B9CF6A4}"/>
                </a:ext>
              </a:extLst>
            </p:cNvPr>
            <p:cNvSpPr/>
            <p:nvPr/>
          </p:nvSpPr>
          <p:spPr>
            <a:xfrm>
              <a:off x="5298479" y="3074686"/>
              <a:ext cx="1346041" cy="4764"/>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5" name="Group 10">
            <a:extLst>
              <a:ext uri="{FF2B5EF4-FFF2-40B4-BE49-F238E27FC236}">
                <a16:creationId xmlns:a16="http://schemas.microsoft.com/office/drawing/2014/main" id="{CB6B945E-EEEE-1241-9178-3F3183045A11}"/>
              </a:ext>
            </a:extLst>
          </p:cNvPr>
          <p:cNvGrpSpPr>
            <a:grpSpLocks/>
          </p:cNvGrpSpPr>
          <p:nvPr/>
        </p:nvGrpSpPr>
        <p:grpSpPr bwMode="auto">
          <a:xfrm>
            <a:off x="5676901" y="4894263"/>
            <a:ext cx="1184275" cy="811212"/>
            <a:chOff x="6763679" y="4308120"/>
            <a:chExt cx="1183681" cy="811800"/>
          </a:xfrm>
        </p:grpSpPr>
        <p:sp>
          <p:nvSpPr>
            <p:cNvPr id="12" name="Straight Connector 11">
              <a:extLst>
                <a:ext uri="{FF2B5EF4-FFF2-40B4-BE49-F238E27FC236}">
                  <a16:creationId xmlns:a16="http://schemas.microsoft.com/office/drawing/2014/main" id="{B854A53B-1F3E-FF40-9BD3-5071C25BB2CA}"/>
                </a:ext>
              </a:extLst>
            </p:cNvPr>
            <p:cNvSpPr/>
            <p:nvPr/>
          </p:nvSpPr>
          <p:spPr>
            <a:xfrm>
              <a:off x="6763679" y="5116743"/>
              <a:ext cx="1183681"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3" name="Straight Connector 12">
              <a:extLst>
                <a:ext uri="{FF2B5EF4-FFF2-40B4-BE49-F238E27FC236}">
                  <a16:creationId xmlns:a16="http://schemas.microsoft.com/office/drawing/2014/main" id="{E41F4E48-5CFD-8249-A6F5-69740ADBB77A}"/>
                </a:ext>
              </a:extLst>
            </p:cNvPr>
            <p:cNvSpPr/>
            <p:nvPr/>
          </p:nvSpPr>
          <p:spPr>
            <a:xfrm>
              <a:off x="6763679" y="4308120"/>
              <a:ext cx="1183681"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4" name="Straight Connector 13">
              <a:extLst>
                <a:ext uri="{FF2B5EF4-FFF2-40B4-BE49-F238E27FC236}">
                  <a16:creationId xmlns:a16="http://schemas.microsoft.com/office/drawing/2014/main" id="{402EE194-9922-F74E-9092-AC62B7698860}"/>
                </a:ext>
              </a:extLst>
            </p:cNvPr>
            <p:cNvSpPr/>
            <p:nvPr/>
          </p:nvSpPr>
          <p:spPr>
            <a:xfrm>
              <a:off x="6763679" y="4710048"/>
              <a:ext cx="1183681" cy="3177"/>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6" name="Group 14">
            <a:extLst>
              <a:ext uri="{FF2B5EF4-FFF2-40B4-BE49-F238E27FC236}">
                <a16:creationId xmlns:a16="http://schemas.microsoft.com/office/drawing/2014/main" id="{90923D5B-2D6D-9545-85F8-19045443F271}"/>
              </a:ext>
            </a:extLst>
          </p:cNvPr>
          <p:cNvGrpSpPr>
            <a:grpSpLocks/>
          </p:cNvGrpSpPr>
          <p:nvPr/>
        </p:nvGrpSpPr>
        <p:grpSpPr bwMode="auto">
          <a:xfrm>
            <a:off x="6870700" y="4484689"/>
            <a:ext cx="152400" cy="814387"/>
            <a:chOff x="7957080" y="3898440"/>
            <a:chExt cx="152640" cy="815040"/>
          </a:xfrm>
        </p:grpSpPr>
        <p:sp>
          <p:nvSpPr>
            <p:cNvPr id="16" name="Straight Connector 15">
              <a:extLst>
                <a:ext uri="{FF2B5EF4-FFF2-40B4-BE49-F238E27FC236}">
                  <a16:creationId xmlns:a16="http://schemas.microsoft.com/office/drawing/2014/main" id="{BE69BCC5-A184-A74A-9D4E-6C0A3258066C}"/>
                </a:ext>
              </a:extLst>
            </p:cNvPr>
            <p:cNvSpPr/>
            <p:nvPr/>
          </p:nvSpPr>
          <p:spPr>
            <a:xfrm>
              <a:off x="7957080" y="4710302"/>
              <a:ext cx="15264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7" name="Straight Connector 16">
              <a:extLst>
                <a:ext uri="{FF2B5EF4-FFF2-40B4-BE49-F238E27FC236}">
                  <a16:creationId xmlns:a16="http://schemas.microsoft.com/office/drawing/2014/main" id="{A4EAE25D-C42F-664E-B6D4-04D16C065F6D}"/>
                </a:ext>
              </a:extLst>
            </p:cNvPr>
            <p:cNvSpPr/>
            <p:nvPr/>
          </p:nvSpPr>
          <p:spPr>
            <a:xfrm>
              <a:off x="7957080" y="3898440"/>
              <a:ext cx="15264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18" name="Straight Connector 17">
              <a:extLst>
                <a:ext uri="{FF2B5EF4-FFF2-40B4-BE49-F238E27FC236}">
                  <a16:creationId xmlns:a16="http://schemas.microsoft.com/office/drawing/2014/main" id="{AC886B18-45AC-674A-8D8F-CA5E13842014}"/>
                </a:ext>
              </a:extLst>
            </p:cNvPr>
            <p:cNvSpPr/>
            <p:nvPr/>
          </p:nvSpPr>
          <p:spPr>
            <a:xfrm>
              <a:off x="7957080" y="4308343"/>
              <a:ext cx="152640"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7" name="Group 18">
            <a:extLst>
              <a:ext uri="{FF2B5EF4-FFF2-40B4-BE49-F238E27FC236}">
                <a16:creationId xmlns:a16="http://schemas.microsoft.com/office/drawing/2014/main" id="{3A952E4A-B761-FF46-AC77-CE62EEEDBBF0}"/>
              </a:ext>
            </a:extLst>
          </p:cNvPr>
          <p:cNvGrpSpPr>
            <a:grpSpLocks/>
          </p:cNvGrpSpPr>
          <p:nvPr/>
        </p:nvGrpSpPr>
        <p:grpSpPr bwMode="auto">
          <a:xfrm>
            <a:off x="7034213" y="4075114"/>
            <a:ext cx="260350" cy="808037"/>
            <a:chOff x="8120520" y="3488759"/>
            <a:chExt cx="260640" cy="808561"/>
          </a:xfrm>
        </p:grpSpPr>
        <p:sp>
          <p:nvSpPr>
            <p:cNvPr id="20" name="Straight Connector 19">
              <a:extLst>
                <a:ext uri="{FF2B5EF4-FFF2-40B4-BE49-F238E27FC236}">
                  <a16:creationId xmlns:a16="http://schemas.microsoft.com/office/drawing/2014/main" id="{F9DAD769-1018-A141-A697-44360AD7DA81}"/>
                </a:ext>
              </a:extLst>
            </p:cNvPr>
            <p:cNvSpPr/>
            <p:nvPr/>
          </p:nvSpPr>
          <p:spPr>
            <a:xfrm>
              <a:off x="8120520" y="4292555"/>
              <a:ext cx="260640" cy="4765"/>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1" name="Straight Connector 20">
              <a:extLst>
                <a:ext uri="{FF2B5EF4-FFF2-40B4-BE49-F238E27FC236}">
                  <a16:creationId xmlns:a16="http://schemas.microsoft.com/office/drawing/2014/main" id="{6079C141-5A40-E94A-B7E0-8FC2E7EB2EF7}"/>
                </a:ext>
              </a:extLst>
            </p:cNvPr>
            <p:cNvSpPr/>
            <p:nvPr/>
          </p:nvSpPr>
          <p:spPr>
            <a:xfrm>
              <a:off x="8120520" y="3488759"/>
              <a:ext cx="260640" cy="317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2" name="Straight Connector 21">
              <a:extLst>
                <a:ext uri="{FF2B5EF4-FFF2-40B4-BE49-F238E27FC236}">
                  <a16:creationId xmlns:a16="http://schemas.microsoft.com/office/drawing/2014/main" id="{0D4F820B-B637-7A4D-9144-8F35404CE11C}"/>
                </a:ext>
              </a:extLst>
            </p:cNvPr>
            <p:cNvSpPr/>
            <p:nvPr/>
          </p:nvSpPr>
          <p:spPr>
            <a:xfrm>
              <a:off x="8120520" y="3890656"/>
              <a:ext cx="260640" cy="3177"/>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8" name="Group 22">
            <a:extLst>
              <a:ext uri="{FF2B5EF4-FFF2-40B4-BE49-F238E27FC236}">
                <a16:creationId xmlns:a16="http://schemas.microsoft.com/office/drawing/2014/main" id="{83D225F4-DFEB-E246-ADD9-C97721EEF2F9}"/>
              </a:ext>
            </a:extLst>
          </p:cNvPr>
          <p:cNvGrpSpPr>
            <a:grpSpLocks/>
          </p:cNvGrpSpPr>
          <p:nvPr/>
        </p:nvGrpSpPr>
        <p:grpSpPr bwMode="auto">
          <a:xfrm>
            <a:off x="7305675" y="3668714"/>
            <a:ext cx="966788" cy="808037"/>
            <a:chOff x="8391240" y="3082320"/>
            <a:chExt cx="966960" cy="808920"/>
          </a:xfrm>
        </p:grpSpPr>
        <p:sp>
          <p:nvSpPr>
            <p:cNvPr id="24" name="Straight Connector 23">
              <a:extLst>
                <a:ext uri="{FF2B5EF4-FFF2-40B4-BE49-F238E27FC236}">
                  <a16:creationId xmlns:a16="http://schemas.microsoft.com/office/drawing/2014/main" id="{A201BE6A-EF12-9646-8164-3A210450ADC2}"/>
                </a:ext>
              </a:extLst>
            </p:cNvPr>
            <p:cNvSpPr/>
            <p:nvPr/>
          </p:nvSpPr>
          <p:spPr>
            <a:xfrm>
              <a:off x="8391240" y="3886473"/>
              <a:ext cx="966960" cy="476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5" name="Straight Connector 24">
              <a:extLst>
                <a:ext uri="{FF2B5EF4-FFF2-40B4-BE49-F238E27FC236}">
                  <a16:creationId xmlns:a16="http://schemas.microsoft.com/office/drawing/2014/main" id="{7F6BBF2A-3A4C-204A-9E3E-3AB157B37B2C}"/>
                </a:ext>
              </a:extLst>
            </p:cNvPr>
            <p:cNvSpPr/>
            <p:nvPr/>
          </p:nvSpPr>
          <p:spPr>
            <a:xfrm>
              <a:off x="8391240" y="3082320"/>
              <a:ext cx="966960"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6" name="Straight Connector 25">
              <a:extLst>
                <a:ext uri="{FF2B5EF4-FFF2-40B4-BE49-F238E27FC236}">
                  <a16:creationId xmlns:a16="http://schemas.microsoft.com/office/drawing/2014/main" id="{B5EFCC85-D3F3-9943-BA34-DDBD1F7E7A0B}"/>
                </a:ext>
              </a:extLst>
            </p:cNvPr>
            <p:cNvSpPr/>
            <p:nvPr/>
          </p:nvSpPr>
          <p:spPr>
            <a:xfrm>
              <a:off x="8391240" y="3489164"/>
              <a:ext cx="966960"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19" name="Group 26">
            <a:extLst>
              <a:ext uri="{FF2B5EF4-FFF2-40B4-BE49-F238E27FC236}">
                <a16:creationId xmlns:a16="http://schemas.microsoft.com/office/drawing/2014/main" id="{2713965A-BFF9-8248-8DFD-9C71CF081515}"/>
              </a:ext>
            </a:extLst>
          </p:cNvPr>
          <p:cNvGrpSpPr>
            <a:grpSpLocks/>
          </p:cNvGrpSpPr>
          <p:nvPr/>
        </p:nvGrpSpPr>
        <p:grpSpPr bwMode="auto">
          <a:xfrm>
            <a:off x="5568950" y="3668714"/>
            <a:ext cx="44450" cy="808037"/>
            <a:chOff x="6654959" y="3082320"/>
            <a:chExt cx="44281" cy="808920"/>
          </a:xfrm>
        </p:grpSpPr>
        <p:sp>
          <p:nvSpPr>
            <p:cNvPr id="28" name="Straight Connector 27">
              <a:extLst>
                <a:ext uri="{FF2B5EF4-FFF2-40B4-BE49-F238E27FC236}">
                  <a16:creationId xmlns:a16="http://schemas.microsoft.com/office/drawing/2014/main" id="{F07C7EA4-092C-9244-9DEE-29161F893BBA}"/>
                </a:ext>
              </a:extLst>
            </p:cNvPr>
            <p:cNvSpPr/>
            <p:nvPr/>
          </p:nvSpPr>
          <p:spPr>
            <a:xfrm>
              <a:off x="6654959" y="3886473"/>
              <a:ext cx="44281" cy="4767"/>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29" name="Straight Connector 28">
              <a:extLst>
                <a:ext uri="{FF2B5EF4-FFF2-40B4-BE49-F238E27FC236}">
                  <a16:creationId xmlns:a16="http://schemas.microsoft.com/office/drawing/2014/main" id="{817BAEEA-B0EF-9D42-A05A-02BC45E02A8E}"/>
                </a:ext>
              </a:extLst>
            </p:cNvPr>
            <p:cNvSpPr/>
            <p:nvPr/>
          </p:nvSpPr>
          <p:spPr>
            <a:xfrm>
              <a:off x="6654959" y="3082320"/>
              <a:ext cx="44281" cy="3178"/>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0" name="Straight Connector 29">
              <a:extLst>
                <a:ext uri="{FF2B5EF4-FFF2-40B4-BE49-F238E27FC236}">
                  <a16:creationId xmlns:a16="http://schemas.microsoft.com/office/drawing/2014/main" id="{BAE8E618-84E6-B641-932E-D3F0D1175B79}"/>
                </a:ext>
              </a:extLst>
            </p:cNvPr>
            <p:cNvSpPr/>
            <p:nvPr/>
          </p:nvSpPr>
          <p:spPr>
            <a:xfrm>
              <a:off x="6654959" y="3489164"/>
              <a:ext cx="44281" cy="3178"/>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grpSp>
        <p:nvGrpSpPr>
          <p:cNvPr id="68620" name="Group 30">
            <a:extLst>
              <a:ext uri="{FF2B5EF4-FFF2-40B4-BE49-F238E27FC236}">
                <a16:creationId xmlns:a16="http://schemas.microsoft.com/office/drawing/2014/main" id="{15344771-783A-8E43-AD05-9477C03F1C5A}"/>
              </a:ext>
            </a:extLst>
          </p:cNvPr>
          <p:cNvGrpSpPr>
            <a:grpSpLocks/>
          </p:cNvGrpSpPr>
          <p:nvPr/>
        </p:nvGrpSpPr>
        <p:grpSpPr bwMode="auto">
          <a:xfrm>
            <a:off x="5638801" y="4471988"/>
            <a:ext cx="42863" cy="819150"/>
            <a:chOff x="6725160" y="3886200"/>
            <a:chExt cx="43200" cy="819360"/>
          </a:xfrm>
        </p:grpSpPr>
        <p:sp>
          <p:nvSpPr>
            <p:cNvPr id="32" name="Straight Connector 31">
              <a:extLst>
                <a:ext uri="{FF2B5EF4-FFF2-40B4-BE49-F238E27FC236}">
                  <a16:creationId xmlns:a16="http://schemas.microsoft.com/office/drawing/2014/main" id="{C6DEF88D-2D9A-AF4D-A29A-E79E532E74E5}"/>
                </a:ext>
              </a:extLst>
            </p:cNvPr>
            <p:cNvSpPr/>
            <p:nvPr/>
          </p:nvSpPr>
          <p:spPr>
            <a:xfrm>
              <a:off x="6725160" y="4702384"/>
              <a:ext cx="43200"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3" name="Straight Connector 32">
              <a:extLst>
                <a:ext uri="{FF2B5EF4-FFF2-40B4-BE49-F238E27FC236}">
                  <a16:creationId xmlns:a16="http://schemas.microsoft.com/office/drawing/2014/main" id="{E5BA248B-C3C8-F942-B22B-CA8A29D0D94F}"/>
                </a:ext>
              </a:extLst>
            </p:cNvPr>
            <p:cNvSpPr/>
            <p:nvPr/>
          </p:nvSpPr>
          <p:spPr>
            <a:xfrm>
              <a:off x="6725160" y="3886200"/>
              <a:ext cx="43200" cy="3176"/>
            </a:xfrm>
            <a:prstGeom prst="line">
              <a:avLst/>
            </a:prstGeom>
            <a:noFill/>
            <a:ln w="12600">
              <a:solidFill>
                <a:srgbClr val="808080"/>
              </a:solidFill>
              <a:custDash>
                <a:ds d="197000" sp="197000"/>
              </a:custDash>
              <a:round/>
            </a:ln>
          </p:spPr>
          <p:txBody>
            <a:bodyPr lIns="90000" tIns="46800" rIns="90000" bIns="468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sp>
          <p:nvSpPr>
            <p:cNvPr id="34" name="Straight Connector 33">
              <a:extLst>
                <a:ext uri="{FF2B5EF4-FFF2-40B4-BE49-F238E27FC236}">
                  <a16:creationId xmlns:a16="http://schemas.microsoft.com/office/drawing/2014/main" id="{25E02E7F-7736-C84C-A923-7E045116145F}"/>
                </a:ext>
              </a:extLst>
            </p:cNvPr>
            <p:cNvSpPr/>
            <p:nvPr/>
          </p:nvSpPr>
          <p:spPr>
            <a:xfrm>
              <a:off x="6725160" y="4295880"/>
              <a:ext cx="43200" cy="3176"/>
            </a:xfrm>
            <a:prstGeom prst="line">
              <a:avLst/>
            </a:prstGeom>
            <a:noFill/>
            <a:ln w="27360">
              <a:solidFill>
                <a:srgbClr val="800000"/>
              </a:solidFill>
              <a:prstDash val="solid"/>
              <a:round/>
            </a:ln>
          </p:spPr>
          <p:txBody>
            <a:bodyPr lIns="97200" tIns="54000" rIns="97200" bIns="54000" compatLnSpc="0">
              <a:spAutoFit/>
            </a:bodyPr>
            <a:lstStyle/>
            <a:p>
              <a:pPr>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en-US" sz="2400">
                <a:solidFill>
                  <a:srgbClr val="000000"/>
                </a:solidFill>
                <a:latin typeface="Times New Roman" pitchFamily="18"/>
                <a:ea typeface="Luxi Sans" pitchFamily="2"/>
                <a:cs typeface="Luxi Sans" pitchFamily="2"/>
              </a:endParaRPr>
            </a:p>
          </p:txBody>
        </p:sp>
      </p:grpSp>
      <p:sp>
        <p:nvSpPr>
          <p:cNvPr id="68621" name="TextBox 34">
            <a:extLst>
              <a:ext uri="{FF2B5EF4-FFF2-40B4-BE49-F238E27FC236}">
                <a16:creationId xmlns:a16="http://schemas.microsoft.com/office/drawing/2014/main" id="{B489C5B5-4D5D-6E46-A84C-71EFC812370B}"/>
              </a:ext>
            </a:extLst>
          </p:cNvPr>
          <p:cNvSpPr txBox="1">
            <a:spLocks noChangeArrowheads="1"/>
          </p:cNvSpPr>
          <p:nvPr/>
        </p:nvSpPr>
        <p:spPr bwMode="auto">
          <a:xfrm>
            <a:off x="4792663" y="35702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nSpc>
                <a:spcPct val="100000"/>
              </a:lnSpc>
              <a:spcBef>
                <a:spcPct val="0"/>
              </a:spcBef>
              <a:buClrTx/>
              <a:buFontTx/>
              <a:buNone/>
            </a:pPr>
            <a:endParaRPr lang="en-US" altLang="en-US" sz="1800" b="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478CBCC-BF9D-0E44-8FFD-0B2D389E8BC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69634" name="Content Placeholder 2">
            <a:extLst>
              <a:ext uri="{FF2B5EF4-FFF2-40B4-BE49-F238E27FC236}">
                <a16:creationId xmlns:a16="http://schemas.microsoft.com/office/drawing/2014/main" id="{569AF36B-9E75-EF49-A47E-6E47C45089DF}"/>
              </a:ext>
            </a:extLst>
          </p:cNvPr>
          <p:cNvSpPr>
            <a:spLocks noGrp="1" noChangeArrowheads="1"/>
          </p:cNvSpPr>
          <p:nvPr>
            <p:ph idx="1"/>
          </p:nvPr>
        </p:nvSpPr>
        <p:spPr>
          <a:xfrm>
            <a:off x="1644650" y="887414"/>
            <a:ext cx="8229600" cy="5000625"/>
          </a:xfrm>
        </p:spPr>
        <p:txBody>
          <a:bodyPr/>
          <a:lstStyle/>
          <a:p>
            <a:r>
              <a:rPr lang="en-US" altLang="en-US" dirty="0">
                <a:ea typeface="ＭＳ Ｐゴシック" panose="020B0600070205080204" pitchFamily="34" charset="-128"/>
              </a:rPr>
              <a:t>Use AO, analog </a:t>
            </a:r>
            <a:r>
              <a:rPr lang="en-US" altLang="en-US" u="sng" dirty="0">
                <a:ea typeface="ＭＳ Ｐゴシック" panose="020B0600070205080204" pitchFamily="34" charset="-128"/>
              </a:rPr>
              <a:t>output</a:t>
            </a:r>
            <a:r>
              <a:rPr lang="en-US" altLang="en-US" dirty="0">
                <a:ea typeface="ＭＳ Ｐゴシック" panose="020B0600070205080204" pitchFamily="34" charset="-128"/>
              </a:rPr>
              <a:t>, for user </a:t>
            </a:r>
            <a:r>
              <a:rPr lang="en-US" altLang="en-US" u="sng" dirty="0">
                <a:ea typeface="ＭＳ Ｐゴシック" panose="020B0600070205080204" pitchFamily="34" charset="-128"/>
              </a:rPr>
              <a:t>input</a:t>
            </a:r>
          </a:p>
          <a:p>
            <a:pPr lvl="1"/>
            <a:r>
              <a:rPr lang="en-US" altLang="en-US" dirty="0">
                <a:ea typeface="ＭＳ Ｐゴシック" panose="020B0600070205080204" pitchFamily="34" charset="-128"/>
              </a:rPr>
              <a:t>DRVL, DRVH can limit the value range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BO record can be used as timer</a:t>
            </a:r>
          </a:p>
          <a:p>
            <a:pPr lvl="1"/>
            <a:r>
              <a:rPr lang="en-US" altLang="en-US" dirty="0">
                <a:ea typeface="ＭＳ Ｐゴシック" panose="020B0600070205080204" pitchFamily="34" charset="-128"/>
              </a:rPr>
              <a:t>HIGH field:</a:t>
            </a:r>
            <a:br>
              <a:rPr lang="en-US" altLang="en-US" dirty="0">
                <a:ea typeface="ＭＳ Ｐゴシック" panose="020B0600070205080204" pitchFamily="34" charset="-128"/>
              </a:rPr>
            </a:br>
            <a:r>
              <a:rPr lang="en-US" altLang="en-US" dirty="0">
                <a:ea typeface="ＭＳ Ｐゴシック" panose="020B0600070205080204" pitchFamily="34" charset="-128"/>
              </a:rPr>
              <a:t>When writing VAL=1, remains 1 for HIGH seconds</a:t>
            </a:r>
          </a:p>
          <a:p>
            <a:pPr lvl="1"/>
            <a:r>
              <a:rPr lang="en-US" altLang="en-US" dirty="0">
                <a:ea typeface="ＭＳ Ｐゴシック" panose="020B0600070205080204" pitchFamily="34" charset="-128"/>
              </a:rPr>
              <a:t>Useful for operator interface buttons:</a:t>
            </a:r>
            <a:br>
              <a:rPr lang="en-US" altLang="en-US" dirty="0">
                <a:ea typeface="ＭＳ Ｐゴシック" panose="020B0600070205080204" pitchFamily="34" charset="-128"/>
              </a:rPr>
            </a:br>
            <a:r>
              <a:rPr lang="en-US" altLang="en-US" dirty="0">
                <a:ea typeface="ＭＳ Ｐゴシック" panose="020B0600070205080204" pitchFamily="34" charset="-128"/>
              </a:rPr>
              <a:t>Button writes 1, record reverts to 0 after HIGH=1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a:extLst>
              <a:ext uri="{FF2B5EF4-FFF2-40B4-BE49-F238E27FC236}">
                <a16:creationId xmlns:a16="http://schemas.microsoft.com/office/drawing/2014/main" id="{EF34F9F4-3A15-4F4E-8CAC-1BD0306058FB}"/>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8A42A006-3E09-0143-A67D-9D33E7F9B8AE}" type="slidenum">
              <a:rPr lang="en-US" altLang="en-US" sz="500" b="0">
                <a:solidFill>
                  <a:schemeClr val="tx2"/>
                </a:solidFill>
                <a:latin typeface="Times New Roman" panose="02020603050405020304" pitchFamily="18" charset="0"/>
              </a:rPr>
              <a:pPr algn="ctr">
                <a:spcBef>
                  <a:spcPct val="0"/>
                </a:spcBef>
                <a:buClrTx/>
                <a:buFontTx/>
                <a:buNone/>
              </a:pPr>
              <a:t>4</a:t>
            </a:fld>
            <a:endParaRPr lang="en-US" altLang="en-US" sz="500" b="0">
              <a:solidFill>
                <a:schemeClr val="tx2"/>
              </a:solidFill>
              <a:latin typeface="Times New Roman" panose="02020603050405020304" pitchFamily="18" charset="0"/>
            </a:endParaRPr>
          </a:p>
        </p:txBody>
      </p:sp>
      <p:sp>
        <p:nvSpPr>
          <p:cNvPr id="22530" name="Rectangle 2">
            <a:extLst>
              <a:ext uri="{FF2B5EF4-FFF2-40B4-BE49-F238E27FC236}">
                <a16:creationId xmlns:a16="http://schemas.microsoft.com/office/drawing/2014/main" id="{4E4CDF8E-3AC4-2641-8B3D-F36960A48984}"/>
              </a:ext>
            </a:extLst>
          </p:cNvPr>
          <p:cNvSpPr>
            <a:spLocks noGrp="1" noChangeArrowheads="1"/>
          </p:cNvSpPr>
          <p:nvPr>
            <p:ph type="title"/>
          </p:nvPr>
        </p:nvSpPr>
        <p:spPr/>
        <p:txBody>
          <a:bodyPr/>
          <a:lstStyle/>
          <a:p>
            <a:r>
              <a:rPr lang="en-US" altLang="en-US">
                <a:ea typeface="ＭＳ Ｐゴシック" panose="020B0600070205080204" pitchFamily="34" charset="-128"/>
              </a:rPr>
              <a:t>IOC Database</a:t>
            </a:r>
          </a:p>
        </p:txBody>
      </p:sp>
      <p:sp>
        <p:nvSpPr>
          <p:cNvPr id="22531" name="Rectangle 3">
            <a:extLst>
              <a:ext uri="{FF2B5EF4-FFF2-40B4-BE49-F238E27FC236}">
                <a16:creationId xmlns:a16="http://schemas.microsoft.com/office/drawing/2014/main" id="{85151334-1B41-DF40-9F4F-F145FF6F30B2}"/>
              </a:ext>
            </a:extLst>
          </p:cNvPr>
          <p:cNvSpPr>
            <a:spLocks noGrp="1" noChangeArrowheads="1"/>
          </p:cNvSpPr>
          <p:nvPr>
            <p:ph type="body" idx="1"/>
          </p:nvPr>
        </p:nvSpPr>
        <p:spPr>
          <a:xfrm>
            <a:off x="1644650" y="1354139"/>
            <a:ext cx="9023350" cy="5075237"/>
          </a:xfrm>
        </p:spPr>
        <p:txBody>
          <a:bodyPr/>
          <a:lstStyle/>
          <a:p>
            <a:r>
              <a:rPr lang="en-US" altLang="en-US">
                <a:ea typeface="ＭＳ Ｐゴシック" panose="020B0600070205080204" pitchFamily="34" charset="-128"/>
              </a:rPr>
              <a:t>'iocCore' software loads and executes 'Records'</a:t>
            </a:r>
          </a:p>
          <a:p>
            <a:pPr lvl="1"/>
            <a:r>
              <a:rPr lang="en-US" altLang="en-US">
                <a:ea typeface="ＭＳ Ｐゴシック" panose="020B0600070205080204" pitchFamily="34" charset="-128"/>
              </a:rPr>
              <a:t>Configuration of records instead of custom Coding</a:t>
            </a:r>
          </a:p>
          <a:p>
            <a:r>
              <a:rPr lang="en-US" altLang="en-US">
                <a:ea typeface="ＭＳ Ｐゴシック" panose="020B0600070205080204" pitchFamily="34" charset="-128"/>
              </a:rPr>
              <a:t>All control system toolboxes have (better?)</a:t>
            </a:r>
          </a:p>
          <a:p>
            <a:pPr lvl="1"/>
            <a:r>
              <a:rPr lang="en-US" altLang="en-US">
                <a:ea typeface="ＭＳ Ｐゴシック" panose="020B0600070205080204" pitchFamily="34" charset="-128"/>
              </a:rPr>
              <a:t>GUI tools</a:t>
            </a:r>
          </a:p>
          <a:p>
            <a:pPr lvl="1"/>
            <a:r>
              <a:rPr lang="en-US" altLang="en-US">
                <a:ea typeface="ＭＳ Ｐゴシック" panose="020B0600070205080204" pitchFamily="34" charset="-128"/>
              </a:rPr>
              <a:t>Network protocols</a:t>
            </a:r>
          </a:p>
          <a:p>
            <a:pPr lvl="1"/>
            <a:r>
              <a:rPr lang="en-US" altLang="en-US">
                <a:ea typeface="ＭＳ Ｐゴシック" panose="020B0600070205080204" pitchFamily="34" charset="-128"/>
              </a:rPr>
              <a:t>Hardware drivers</a:t>
            </a:r>
          </a:p>
          <a:p>
            <a:pPr lvl="1">
              <a:buFont typeface="Arial" panose="020B0604020202020204" pitchFamily="34" charset="0"/>
              <a:buNone/>
            </a:pPr>
            <a:r>
              <a:rPr lang="en-US" altLang="en-US">
                <a:ea typeface="ＭＳ Ｐゴシック" panose="020B0600070205080204" pitchFamily="34" charset="-128"/>
              </a:rPr>
              <a:t>but few have a comparable database!</a:t>
            </a:r>
          </a:p>
          <a:p>
            <a:endParaRPr lang="en-US" altLang="en-US">
              <a:ea typeface="ＭＳ Ｐゴシック" panose="020B0600070205080204" pitchFamily="34" charset="-128"/>
            </a:endParaRPr>
          </a:p>
        </p:txBody>
      </p:sp>
    </p:spTree>
  </p:cSld>
  <p:clrMapOvr>
    <a:masterClrMapping/>
  </p:clrMapOvr>
  <p:transition advTm="44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478CBCC-BF9D-0E44-8FFD-0B2D389E8BC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69634" name="Content Placeholder 2">
            <a:extLst>
              <a:ext uri="{FF2B5EF4-FFF2-40B4-BE49-F238E27FC236}">
                <a16:creationId xmlns:a16="http://schemas.microsoft.com/office/drawing/2014/main" id="{569AF36B-9E75-EF49-A47E-6E47C45089DF}"/>
              </a:ext>
            </a:extLst>
          </p:cNvPr>
          <p:cNvSpPr>
            <a:spLocks noGrp="1" noChangeArrowheads="1"/>
          </p:cNvSpPr>
          <p:nvPr>
            <p:ph idx="1"/>
          </p:nvPr>
        </p:nvSpPr>
        <p:spPr>
          <a:xfrm>
            <a:off x="1644649" y="887414"/>
            <a:ext cx="9157821" cy="5486492"/>
          </a:xfrm>
        </p:spPr>
        <p:txBody>
          <a:bodyPr/>
          <a:lstStyle/>
          <a:p>
            <a:pPr marL="0" indent="0">
              <a:buNone/>
            </a:pPr>
            <a:r>
              <a:rPr lang="en-US" altLang="en-US" dirty="0">
                <a:ea typeface="ＭＳ Ｐゴシック" panose="020B0600070205080204" pitchFamily="34" charset="-128"/>
              </a:rPr>
              <a:t>MBBI, MBBO records map states</a:t>
            </a:r>
          </a:p>
          <a:p>
            <a:r>
              <a:rPr lang="en-US" altLang="en-US" dirty="0">
                <a:ea typeface="ＭＳ Ｐゴシック" panose="020B0600070205080204" pitchFamily="34" charset="-128"/>
              </a:rPr>
              <a:t>Define values and states via</a:t>
            </a:r>
            <a:br>
              <a:rPr lang="en-US" altLang="en-US" dirty="0">
                <a:ea typeface="ＭＳ Ｐゴシック" panose="020B0600070205080204" pitchFamily="34" charset="-128"/>
              </a:rPr>
            </a:br>
            <a:r>
              <a:rPr lang="en-US" altLang="en-US" dirty="0">
                <a:ea typeface="ＭＳ Ｐゴシック" panose="020B0600070205080204" pitchFamily="34" charset="-128"/>
              </a:rPr>
              <a:t>ZRVL/ZRST, ONVL/ONST, TWVL/TWST, …</a:t>
            </a:r>
          </a:p>
          <a:p>
            <a:r>
              <a:rPr lang="en-US" altLang="en-US" dirty="0">
                <a:ea typeface="ＭＳ Ｐゴシック" panose="020B0600070205080204" pitchFamily="34" charset="-128"/>
              </a:rPr>
              <a:t>Can be used like BI/BO:</a:t>
            </a:r>
            <a:br>
              <a:rPr lang="en-US" altLang="en-US" dirty="0">
                <a:ea typeface="ＭＳ Ｐゴシック" panose="020B0600070205080204" pitchFamily="34" charset="-128"/>
              </a:rPr>
            </a:br>
            <a:r>
              <a:rPr lang="en-US" altLang="en-US" dirty="0">
                <a:ea typeface="ＭＳ Ｐゴシック" panose="020B0600070205080204" pitchFamily="34" charset="-128"/>
              </a:rPr>
              <a:t>ZRVL=0, ONVL=1, ZRST </a:t>
            </a:r>
            <a:r>
              <a:rPr lang="en-US" altLang="en-US" dirty="0">
                <a:ea typeface="ＭＳ Ｐゴシック" panose="020B0600070205080204" pitchFamily="34" charset="-128"/>
                <a:sym typeface="Wingdings" pitchFamily="2" charset="2"/>
              </a:rPr>
              <a:t> ZNAM, ONST  ONAM</a:t>
            </a:r>
          </a:p>
          <a:p>
            <a:r>
              <a:rPr lang="en-US" altLang="en-US" dirty="0">
                <a:ea typeface="ＭＳ Ｐゴシック" panose="020B0600070205080204" pitchFamily="34" charset="-128"/>
                <a:sym typeface="Wingdings" pitchFamily="2" charset="2"/>
              </a:rPr>
              <a:t>.. For values other than 0, 1:</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ZRVL=0, ONVL=255</a:t>
            </a:r>
          </a:p>
          <a:p>
            <a:r>
              <a:rPr lang="en-US" altLang="en-US" dirty="0">
                <a:ea typeface="ＭＳ Ｐゴシック" panose="020B0600070205080204" pitchFamily="34" charset="-128"/>
                <a:sym typeface="Wingdings" pitchFamily="2" charset="2"/>
              </a:rPr>
              <a:t>Decode Limit Switch state from bits:</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ZRVL  = 0		ZRST = “Moving”</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ONVL= 1		ONST=“At Left Limit”</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TWVL = 2		TWST=“At Right Limit”</a:t>
            </a:r>
            <a:br>
              <a:rPr lang="en-US" altLang="en-US" dirty="0">
                <a:ea typeface="ＭＳ Ｐゴシック" panose="020B0600070205080204" pitchFamily="34" charset="-128"/>
                <a:sym typeface="Wingdings" pitchFamily="2" charset="2"/>
              </a:rPr>
            </a:br>
            <a:r>
              <a:rPr lang="en-US" altLang="en-US" dirty="0">
                <a:ea typeface="ＭＳ Ｐゴシック" panose="020B0600070205080204" pitchFamily="34" charset="-128"/>
                <a:sym typeface="Wingdings" pitchFamily="2" charset="2"/>
              </a:rPr>
              <a:t>THVL  = 3		THST = “Broken”, THSV=MAJOR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59657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D013E07A-32BD-AD43-868E-A75AD0EAFEBA}"/>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70658" name="Content Placeholder 2">
            <a:extLst>
              <a:ext uri="{FF2B5EF4-FFF2-40B4-BE49-F238E27FC236}">
                <a16:creationId xmlns:a16="http://schemas.microsoft.com/office/drawing/2014/main" id="{288512E0-A646-8D44-B83F-856C21A0D097}"/>
              </a:ext>
            </a:extLst>
          </p:cNvPr>
          <p:cNvSpPr>
            <a:spLocks noGrp="1" noChangeArrowheads="1"/>
          </p:cNvSpPr>
          <p:nvPr>
            <p:ph idx="1"/>
          </p:nvPr>
        </p:nvSpPr>
        <p:spPr>
          <a:xfrm>
            <a:off x="1644650" y="887414"/>
            <a:ext cx="8229600" cy="5000625"/>
          </a:xfrm>
        </p:spPr>
        <p:txBody>
          <a:bodyPr/>
          <a:lstStyle/>
          <a:p>
            <a:r>
              <a:rPr lang="en-US" altLang="en-US" dirty="0">
                <a:ea typeface="ＭＳ Ｐゴシック" panose="020B0600070205080204" pitchFamily="34" charset="-128"/>
              </a:rPr>
              <a:t>Use CALCOUT for if-then-else logic</a:t>
            </a:r>
          </a:p>
          <a:p>
            <a:pPr lvl="1"/>
            <a:r>
              <a:rPr lang="en-US" altLang="en-US" dirty="0">
                <a:ea typeface="ＭＳ Ｐゴシック" panose="020B0600070205080204" pitchFamily="34" charset="-128"/>
              </a:rPr>
              <a:t>INP* and CALC as in CALC record</a:t>
            </a:r>
          </a:p>
          <a:p>
            <a:pPr lvl="1"/>
            <a:r>
              <a:rPr lang="en-US" altLang="en-US" dirty="0">
                <a:ea typeface="ＭＳ Ｐゴシック" panose="020B0600070205080204" pitchFamily="34" charset="-128"/>
              </a:rPr>
              <a:t>OOPT “On Change”, “When Zero”, “Transition to Zero” etc.</a:t>
            </a:r>
          </a:p>
          <a:p>
            <a:pPr lvl="1"/>
            <a:r>
              <a:rPr lang="en-US" altLang="en-US" dirty="0">
                <a:ea typeface="ＭＳ Ｐゴシック" panose="020B0600070205080204" pitchFamily="34" charset="-128"/>
              </a:rPr>
              <a:t>Output can either use CALC or a separate OCAL</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SEQ, FANOUT, DFANOUT can process a list of records</a:t>
            </a:r>
          </a:p>
          <a:p>
            <a:pPr lvl="1"/>
            <a:r>
              <a:rPr lang="en-US" altLang="en-US" dirty="0">
                <a:ea typeface="ＭＳ Ｐゴシック" panose="020B0600070205080204" pitchFamily="34" charset="-128"/>
              </a:rPr>
              <a:t>Simply process or writing values</a:t>
            </a:r>
          </a:p>
          <a:p>
            <a:pPr lvl="1"/>
            <a:r>
              <a:rPr lang="en-US" altLang="en-US" dirty="0">
                <a:ea typeface="ＭＳ Ｐゴシック" panose="020B0600070205080204" pitchFamily="34" charset="-128"/>
              </a:rPr>
              <a:t>SEL can change from processing all to processing selected records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FEF86CCA-2716-1044-BF0C-F958C1F9627D}"/>
              </a:ext>
            </a:extLst>
          </p:cNvPr>
          <p:cNvSpPr>
            <a:spLocks noGrp="1" noChangeArrowheads="1"/>
          </p:cNvSpPr>
          <p:nvPr>
            <p:ph type="title"/>
          </p:nvPr>
        </p:nvSpPr>
        <p:spPr/>
        <p:txBody>
          <a:bodyPr/>
          <a:lstStyle/>
          <a:p>
            <a:r>
              <a:rPr lang="en-US" altLang="en-US" dirty="0">
                <a:ea typeface="ＭＳ Ｐゴシック" panose="020B0600070205080204" pitchFamily="34" charset="-128"/>
              </a:rPr>
              <a:t>Record Hints</a:t>
            </a:r>
          </a:p>
        </p:txBody>
      </p:sp>
      <p:sp>
        <p:nvSpPr>
          <p:cNvPr id="71682" name="Content Placeholder 2">
            <a:extLst>
              <a:ext uri="{FF2B5EF4-FFF2-40B4-BE49-F238E27FC236}">
                <a16:creationId xmlns:a16="http://schemas.microsoft.com/office/drawing/2014/main" id="{0659A24A-489A-B94C-B340-55E120E844B3}"/>
              </a:ext>
            </a:extLst>
          </p:cNvPr>
          <p:cNvSpPr>
            <a:spLocks noGrp="1" noChangeArrowheads="1"/>
          </p:cNvSpPr>
          <p:nvPr>
            <p:ph idx="1"/>
          </p:nvPr>
        </p:nvSpPr>
        <p:spPr>
          <a:xfrm>
            <a:off x="1644650" y="1042989"/>
            <a:ext cx="8229600" cy="5303837"/>
          </a:xfrm>
        </p:spPr>
        <p:txBody>
          <a:bodyPr/>
          <a:lstStyle/>
          <a:p>
            <a:r>
              <a:rPr lang="en-US" altLang="en-US" dirty="0">
                <a:ea typeface="ＭＳ Ｐゴシック" panose="020B0600070205080204" pitchFamily="34" charset="-128"/>
              </a:rPr>
              <a:t>COMPRESS record can</a:t>
            </a:r>
          </a:p>
          <a:p>
            <a:pPr lvl="1"/>
            <a:r>
              <a:rPr lang="en-US" altLang="en-US" dirty="0">
                <a:ea typeface="ＭＳ Ｐゴシック" panose="020B0600070205080204" pitchFamily="34" charset="-128"/>
              </a:rPr>
              <a:t>Keep last N values in circular buffer</a:t>
            </a:r>
          </a:p>
          <a:p>
            <a:pPr lvl="1"/>
            <a:r>
              <a:rPr lang="en-US" altLang="en-US" dirty="0">
                <a:ea typeface="ＭＳ Ｐゴシック" panose="020B0600070205080204" pitchFamily="34" charset="-128"/>
              </a:rPr>
              <a:t>Compute average, min or max of array</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ASUB record can call C code</a:t>
            </a:r>
          </a:p>
          <a:p>
            <a:pPr lvl="1"/>
            <a:r>
              <a:rPr lang="en-US" altLang="en-US" dirty="0">
                <a:ea typeface="ＭＳ Ｐゴシック" panose="020B0600070205080204" pitchFamily="34" charset="-128"/>
              </a:rPr>
              <a:t>INAM, SNAM: Name of initial() and sub()</a:t>
            </a:r>
          </a:p>
          <a:p>
            <a:pPr lvl="1"/>
            <a:r>
              <a:rPr lang="en-US" altLang="en-US" dirty="0">
                <a:ea typeface="ＭＳ Ｐゴシック" panose="020B0600070205080204" pitchFamily="34" charset="-128"/>
              </a:rPr>
              <a:t>Many INP* and VAL* fields</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EVENT record can post database event</a:t>
            </a:r>
          </a:p>
          <a:p>
            <a:pPr lvl="1"/>
            <a:r>
              <a:rPr lang="en-US" altLang="en-US" dirty="0">
                <a:ea typeface="ＭＳ Ｐゴシック" panose="020B0600070205080204" pitchFamily="34" charset="-128"/>
              </a:rPr>
              <a:t>Trigger records with</a:t>
            </a:r>
            <a:br>
              <a:rPr lang="en-US" altLang="en-US" dirty="0">
                <a:ea typeface="ＭＳ Ｐゴシック" panose="020B0600070205080204" pitchFamily="34" charset="-128"/>
              </a:rPr>
            </a:br>
            <a:r>
              <a:rPr lang="en-US" altLang="en-US" dirty="0">
                <a:ea typeface="ＭＳ Ｐゴシック" panose="020B0600070205080204" pitchFamily="34" charset="-128"/>
              </a:rPr>
              <a:t>SCAN=Event and EVNT=that event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CC02-3EE8-9F43-990F-F6BCCB9F2B6D}"/>
              </a:ext>
            </a:extLst>
          </p:cNvPr>
          <p:cNvSpPr>
            <a:spLocks noGrp="1"/>
          </p:cNvSpPr>
          <p:nvPr>
            <p:ph type="title"/>
          </p:nvPr>
        </p:nvSpPr>
        <p:spPr/>
        <p:txBody>
          <a:bodyPr/>
          <a:lstStyle/>
          <a:p>
            <a:r>
              <a:rPr lang="en-US" dirty="0" err="1"/>
              <a:t>Calcout</a:t>
            </a:r>
            <a:r>
              <a:rPr lang="en-US" dirty="0"/>
              <a:t> Record Details</a:t>
            </a:r>
          </a:p>
        </p:txBody>
      </p:sp>
      <p:sp>
        <p:nvSpPr>
          <p:cNvPr id="3" name="Content Placeholder 2">
            <a:extLst>
              <a:ext uri="{FF2B5EF4-FFF2-40B4-BE49-F238E27FC236}">
                <a16:creationId xmlns:a16="http://schemas.microsoft.com/office/drawing/2014/main" id="{E1DBBB95-18C5-4B4C-A2B9-A7A74FB651BC}"/>
              </a:ext>
            </a:extLst>
          </p:cNvPr>
          <p:cNvSpPr>
            <a:spLocks noGrp="1"/>
          </p:cNvSpPr>
          <p:nvPr>
            <p:ph idx="1"/>
          </p:nvPr>
        </p:nvSpPr>
        <p:spPr>
          <a:xfrm>
            <a:off x="451614" y="970385"/>
            <a:ext cx="11419468" cy="4720568"/>
          </a:xfrm>
        </p:spPr>
        <p:txBody>
          <a:bodyPr/>
          <a:lstStyle/>
          <a:p>
            <a:r>
              <a:rPr lang="en-US" dirty="0"/>
              <a:t>Combines calc record with analog output functionality</a:t>
            </a:r>
          </a:p>
          <a:p>
            <a:pPr lvl="1"/>
            <a:r>
              <a:rPr lang="en-US" dirty="0">
                <a:solidFill>
                  <a:srgbClr val="0070C0"/>
                </a:solidFill>
              </a:rPr>
              <a:t>INPA</a:t>
            </a:r>
            <a:r>
              <a:rPr lang="en-US" dirty="0"/>
              <a:t>, </a:t>
            </a:r>
            <a:r>
              <a:rPr lang="en-US" dirty="0">
                <a:solidFill>
                  <a:srgbClr val="0070C0"/>
                </a:solidFill>
              </a:rPr>
              <a:t>INPB</a:t>
            </a:r>
            <a:r>
              <a:rPr lang="en-US" dirty="0"/>
              <a:t>, …, </a:t>
            </a:r>
            <a:r>
              <a:rPr lang="en-US" dirty="0">
                <a:solidFill>
                  <a:srgbClr val="0070C0"/>
                </a:solidFill>
              </a:rPr>
              <a:t>INPL</a:t>
            </a:r>
            <a:r>
              <a:rPr lang="en-US" dirty="0"/>
              <a:t> and  </a:t>
            </a:r>
            <a:r>
              <a:rPr lang="en-US" dirty="0">
                <a:solidFill>
                  <a:srgbClr val="0070C0"/>
                </a:solidFill>
              </a:rPr>
              <a:t>CALC</a:t>
            </a:r>
            <a:r>
              <a:rPr lang="en-US" dirty="0"/>
              <a:t>    to compute </a:t>
            </a:r>
            <a:r>
              <a:rPr lang="en-US" dirty="0">
                <a:sym typeface="Wingdings" pitchFamily="2" charset="2"/>
              </a:rPr>
              <a:t>  </a:t>
            </a:r>
            <a:r>
              <a:rPr lang="en-US" dirty="0">
                <a:solidFill>
                  <a:srgbClr val="0070C0"/>
                </a:solidFill>
                <a:sym typeface="Wingdings" pitchFamily="2" charset="2"/>
              </a:rPr>
              <a:t>VAL</a:t>
            </a:r>
          </a:p>
          <a:p>
            <a:pPr lvl="1"/>
            <a:r>
              <a:rPr lang="en-US" dirty="0">
                <a:solidFill>
                  <a:srgbClr val="0070C0"/>
                </a:solidFill>
                <a:sym typeface="Wingdings" pitchFamily="2" charset="2"/>
              </a:rPr>
              <a:t>OUT</a:t>
            </a:r>
            <a:r>
              <a:rPr lang="en-US" dirty="0">
                <a:sym typeface="Wingdings" pitchFamily="2" charset="2"/>
              </a:rPr>
              <a:t> to which </a:t>
            </a:r>
            <a:r>
              <a:rPr lang="en-US" dirty="0">
                <a:solidFill>
                  <a:srgbClr val="0070C0"/>
                </a:solidFill>
                <a:sym typeface="Wingdings" pitchFamily="2" charset="2"/>
              </a:rPr>
              <a:t>VAL</a:t>
            </a:r>
            <a:r>
              <a:rPr lang="en-US" dirty="0">
                <a:sym typeface="Wingdings" pitchFamily="2" charset="2"/>
              </a:rPr>
              <a:t> is written</a:t>
            </a:r>
          </a:p>
          <a:p>
            <a:r>
              <a:rPr lang="en-US" dirty="0">
                <a:solidFill>
                  <a:srgbClr val="0070C0"/>
                </a:solidFill>
                <a:sym typeface="Wingdings" pitchFamily="2" charset="2"/>
              </a:rPr>
              <a:t>OOPT</a:t>
            </a:r>
            <a:r>
              <a:rPr lang="en-US" dirty="0">
                <a:sym typeface="Wingdings" pitchFamily="2" charset="2"/>
              </a:rPr>
              <a:t> determines if/when </a:t>
            </a:r>
            <a:r>
              <a:rPr lang="en-US" dirty="0">
                <a:solidFill>
                  <a:srgbClr val="0070C0"/>
                </a:solidFill>
                <a:sym typeface="Wingdings" pitchFamily="2" charset="2"/>
              </a:rPr>
              <a:t>OUT</a:t>
            </a:r>
            <a:r>
              <a:rPr lang="en-US" dirty="0">
                <a:sym typeface="Wingdings" pitchFamily="2" charset="2"/>
              </a:rPr>
              <a:t> is written</a:t>
            </a:r>
          </a:p>
          <a:p>
            <a:pPr lvl="1"/>
            <a:r>
              <a:rPr lang="en-US" dirty="0">
                <a:sym typeface="Wingdings" pitchFamily="2" charset="2"/>
              </a:rPr>
              <a:t>“Every Time”, “On Change”, “When Non-zero”, “Transition to Zero”, …</a:t>
            </a:r>
          </a:p>
          <a:p>
            <a:r>
              <a:rPr lang="en-US" dirty="0">
                <a:sym typeface="Wingdings" pitchFamily="2" charset="2"/>
              </a:rPr>
              <a:t>By default, </a:t>
            </a:r>
            <a:r>
              <a:rPr lang="en-US" dirty="0">
                <a:solidFill>
                  <a:srgbClr val="0070C0"/>
                </a:solidFill>
                <a:sym typeface="Wingdings" pitchFamily="2" charset="2"/>
              </a:rPr>
              <a:t>VAL</a:t>
            </a:r>
            <a:r>
              <a:rPr lang="en-US" dirty="0">
                <a:sym typeface="Wingdings" pitchFamily="2" charset="2"/>
              </a:rPr>
              <a:t> is written, but can also configure</a:t>
            </a:r>
          </a:p>
          <a:p>
            <a:pPr lvl="1"/>
            <a:r>
              <a:rPr lang="en-US" dirty="0">
                <a:sym typeface="Wingdings" pitchFamily="2" charset="2"/>
              </a:rPr>
              <a:t>field(</a:t>
            </a:r>
            <a:r>
              <a:rPr lang="en-US" dirty="0">
                <a:solidFill>
                  <a:srgbClr val="0070C0"/>
                </a:solidFill>
                <a:sym typeface="Wingdings" pitchFamily="2" charset="2"/>
              </a:rPr>
              <a:t>OCAL</a:t>
            </a:r>
            <a:r>
              <a:rPr lang="en-US" dirty="0">
                <a:sym typeface="Wingdings" pitchFamily="2" charset="2"/>
              </a:rPr>
              <a:t>, “A/B+…”)      computes alternate </a:t>
            </a:r>
            <a:r>
              <a:rPr lang="en-US" dirty="0">
                <a:solidFill>
                  <a:srgbClr val="0070C0"/>
                </a:solidFill>
                <a:sym typeface="Wingdings" pitchFamily="2" charset="2"/>
              </a:rPr>
              <a:t>OVAL</a:t>
            </a:r>
          </a:p>
          <a:p>
            <a:pPr lvl="1"/>
            <a:r>
              <a:rPr lang="en-US" dirty="0">
                <a:sym typeface="Wingdings" pitchFamily="2" charset="2"/>
              </a:rPr>
              <a:t>field(</a:t>
            </a:r>
            <a:r>
              <a:rPr lang="en-US" dirty="0">
                <a:solidFill>
                  <a:srgbClr val="0070C0"/>
                </a:solidFill>
                <a:sym typeface="Wingdings" pitchFamily="2" charset="2"/>
              </a:rPr>
              <a:t>DOPT</a:t>
            </a:r>
            <a:r>
              <a:rPr lang="en-US" dirty="0">
                <a:sym typeface="Wingdings" pitchFamily="2" charset="2"/>
              </a:rPr>
              <a:t>, “Use OCAL”)  selects writing </a:t>
            </a:r>
            <a:r>
              <a:rPr lang="en-US" dirty="0">
                <a:solidFill>
                  <a:srgbClr val="0070C0"/>
                </a:solidFill>
                <a:sym typeface="Wingdings" pitchFamily="2" charset="2"/>
              </a:rPr>
              <a:t>OVAL</a:t>
            </a:r>
            <a:r>
              <a:rPr lang="en-US" dirty="0">
                <a:sym typeface="Wingdings" pitchFamily="2" charset="2"/>
              </a:rPr>
              <a:t> instead of </a:t>
            </a:r>
            <a:r>
              <a:rPr lang="en-US" dirty="0">
                <a:solidFill>
                  <a:srgbClr val="0070C0"/>
                </a:solidFill>
                <a:sym typeface="Wingdings" pitchFamily="2" charset="2"/>
              </a:rPr>
              <a:t>VAL</a:t>
            </a:r>
            <a:r>
              <a:rPr lang="en-US" dirty="0">
                <a:sym typeface="Wingdings" pitchFamily="2" charset="2"/>
              </a:rPr>
              <a:t> to </a:t>
            </a:r>
            <a:r>
              <a:rPr lang="en-US" dirty="0">
                <a:solidFill>
                  <a:srgbClr val="0070C0"/>
                </a:solidFill>
                <a:sym typeface="Wingdings" pitchFamily="2" charset="2"/>
              </a:rPr>
              <a:t>OUT</a:t>
            </a:r>
          </a:p>
          <a:p>
            <a:pPr lvl="1"/>
            <a:endParaRPr lang="en-US" dirty="0">
              <a:sym typeface="Wingdings" pitchFamily="2" charset="2"/>
            </a:endParaRPr>
          </a:p>
          <a:p>
            <a:pPr marL="0" indent="0">
              <a:buNone/>
            </a:pPr>
            <a:r>
              <a:rPr lang="en-US" dirty="0">
                <a:sym typeface="Wingdings" pitchFamily="2" charset="2"/>
              </a:rPr>
              <a:t> Two calculations and an ‘if’ type selector within one record</a:t>
            </a:r>
          </a:p>
          <a:p>
            <a:endParaRPr lang="en-US" dirty="0">
              <a:sym typeface="Wingdings" pitchFamily="2" charset="2"/>
            </a:endParaRPr>
          </a:p>
          <a:p>
            <a:endParaRPr lang="en-US" dirty="0"/>
          </a:p>
        </p:txBody>
      </p:sp>
    </p:spTree>
    <p:extLst>
      <p:ext uri="{BB962C8B-B14F-4D97-AF65-F5344CB8AC3E}">
        <p14:creationId xmlns:p14="http://schemas.microsoft.com/office/powerpoint/2010/main" val="137872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CC02-3EE8-9F43-990F-F6BCCB9F2B6D}"/>
              </a:ext>
            </a:extLst>
          </p:cNvPr>
          <p:cNvSpPr>
            <a:spLocks noGrp="1"/>
          </p:cNvSpPr>
          <p:nvPr>
            <p:ph type="title"/>
          </p:nvPr>
        </p:nvSpPr>
        <p:spPr/>
        <p:txBody>
          <a:bodyPr/>
          <a:lstStyle/>
          <a:p>
            <a:r>
              <a:rPr lang="en-US" dirty="0" err="1"/>
              <a:t>Calcout</a:t>
            </a:r>
            <a:r>
              <a:rPr lang="en-US" dirty="0"/>
              <a:t> Example</a:t>
            </a:r>
          </a:p>
        </p:txBody>
      </p:sp>
      <p:sp>
        <p:nvSpPr>
          <p:cNvPr id="3" name="Content Placeholder 2">
            <a:extLst>
              <a:ext uri="{FF2B5EF4-FFF2-40B4-BE49-F238E27FC236}">
                <a16:creationId xmlns:a16="http://schemas.microsoft.com/office/drawing/2014/main" id="{E1DBBB95-18C5-4B4C-A2B9-A7A74FB651BC}"/>
              </a:ext>
            </a:extLst>
          </p:cNvPr>
          <p:cNvSpPr>
            <a:spLocks noGrp="1"/>
          </p:cNvSpPr>
          <p:nvPr>
            <p:ph idx="1"/>
          </p:nvPr>
        </p:nvSpPr>
        <p:spPr>
          <a:xfrm>
            <a:off x="451614" y="970384"/>
            <a:ext cx="11419468" cy="5346439"/>
          </a:xfrm>
        </p:spPr>
        <p:txBody>
          <a:bodyPr/>
          <a:lstStyle/>
          <a:p>
            <a:r>
              <a:rPr lang="en-US" sz="2400" dirty="0">
                <a:latin typeface="Courier" pitchFamily="2" charset="0"/>
              </a:rPr>
              <a:t>record(</a:t>
            </a:r>
            <a:r>
              <a:rPr lang="en-US" sz="2400" dirty="0" err="1">
                <a:latin typeface="Courier" pitchFamily="2" charset="0"/>
              </a:rPr>
              <a:t>calcout</a:t>
            </a:r>
            <a:r>
              <a:rPr lang="en-US" sz="2400" dirty="0">
                <a:latin typeface="Courier" pitchFamily="2" charset="0"/>
              </a:rPr>
              <a:t>, “Corrector”)</a:t>
            </a:r>
            <a:br>
              <a:rPr lang="en-US" sz="2400" dirty="0">
                <a:latin typeface="Courier" pitchFamily="2" charset="0"/>
              </a:rPr>
            </a:br>
            <a:r>
              <a:rPr lang="en-US" sz="2400" dirty="0">
                <a:latin typeface="Courier" pitchFamily="2" charset="0"/>
              </a:rPr>
              <a:t>{</a:t>
            </a:r>
            <a:br>
              <a:rPr lang="en-US" sz="2400" dirty="0">
                <a:latin typeface="Courier" pitchFamily="2" charset="0"/>
              </a:rPr>
            </a:br>
            <a:r>
              <a:rPr lang="en-US" sz="2400" dirty="0">
                <a:latin typeface="Courier" pitchFamily="2" charset="0"/>
              </a:rPr>
              <a:t>    field(SCAN, “.1 second”)</a:t>
            </a:r>
            <a:br>
              <a:rPr lang="en-US" sz="2400" dirty="0">
                <a:latin typeface="Courier" pitchFamily="2" charset="0"/>
              </a:rPr>
            </a:br>
            <a:r>
              <a:rPr lang="en-US" sz="2400" dirty="0">
                <a:latin typeface="Courier" pitchFamily="2" charset="0"/>
              </a:rPr>
              <a:t>    field(INPA, “Enable”)</a:t>
            </a:r>
            <a:br>
              <a:rPr lang="en-US" sz="2400" dirty="0">
                <a:latin typeface="Courier" pitchFamily="2" charset="0"/>
              </a:rPr>
            </a:br>
            <a:r>
              <a:rPr lang="en-US" sz="2400" dirty="0">
                <a:latin typeface="Courier" pitchFamily="2" charset="0"/>
              </a:rPr>
              <a:t>    field(INPB, “Setpoint”)</a:t>
            </a:r>
            <a:br>
              <a:rPr lang="en-US" sz="2400" dirty="0">
                <a:latin typeface="Courier" pitchFamily="2" charset="0"/>
              </a:rPr>
            </a:br>
            <a:r>
              <a:rPr lang="en-US" sz="2400" dirty="0">
                <a:latin typeface="Courier" pitchFamily="2" charset="0"/>
              </a:rPr>
              <a:t>    field(INPC, “Readback”)</a:t>
            </a:r>
            <a:br>
              <a:rPr lang="en-US" sz="2400" dirty="0">
                <a:latin typeface="Courier" pitchFamily="2" charset="0"/>
              </a:rPr>
            </a:br>
            <a:r>
              <a:rPr lang="en-US" sz="2400" dirty="0">
                <a:latin typeface="Courier" pitchFamily="2" charset="0"/>
              </a:rPr>
              <a:t>    field(INPD, “17.54”)</a:t>
            </a:r>
            <a:br>
              <a:rPr lang="en-US" sz="2400" dirty="0">
                <a:latin typeface="Courier" pitchFamily="2" charset="0"/>
              </a:rPr>
            </a:br>
            <a:r>
              <a:rPr lang="en-US" sz="2400" dirty="0">
                <a:latin typeface="Courier" pitchFamily="2" charset="0"/>
              </a:rPr>
              <a:t>    field(CALC, “A”)</a:t>
            </a:r>
            <a:br>
              <a:rPr lang="en-US" sz="2400" dirty="0">
                <a:latin typeface="Courier" pitchFamily="2" charset="0"/>
              </a:rPr>
            </a:br>
            <a:r>
              <a:rPr lang="en-US" sz="2400" dirty="0">
                <a:latin typeface="Courier" pitchFamily="2" charset="0"/>
              </a:rPr>
              <a:t>    field(</a:t>
            </a:r>
            <a:r>
              <a:rPr lang="en-US" sz="2400" dirty="0">
                <a:solidFill>
                  <a:srgbClr val="0070C0"/>
                </a:solidFill>
                <a:latin typeface="Courier" pitchFamily="2" charset="0"/>
                <a:sym typeface="Wingdings" pitchFamily="2" charset="2"/>
              </a:rPr>
              <a:t>OOPT, </a:t>
            </a:r>
            <a:r>
              <a:rPr lang="en-US" sz="2400" dirty="0">
                <a:latin typeface="Courier" pitchFamily="2" charset="0"/>
                <a:sym typeface="Wingdings" pitchFamily="2" charset="2"/>
              </a:rPr>
              <a:t>“When Non-zero”)</a:t>
            </a:r>
            <a:br>
              <a:rPr lang="en-US" sz="2400" dirty="0">
                <a:latin typeface="Courier" pitchFamily="2" charset="0"/>
                <a:sym typeface="Wingdings" pitchFamily="2" charset="2"/>
              </a:rPr>
            </a:br>
            <a:r>
              <a:rPr lang="en-US" sz="2400" dirty="0">
                <a:latin typeface="Courier" pitchFamily="2" charset="0"/>
                <a:sym typeface="Wingdings" pitchFamily="2" charset="2"/>
              </a:rPr>
              <a:t>    field(</a:t>
            </a:r>
            <a:r>
              <a:rPr lang="en-US" sz="2400" dirty="0">
                <a:solidFill>
                  <a:srgbClr val="0070C0"/>
                </a:solidFill>
                <a:latin typeface="Courier" pitchFamily="2" charset="0"/>
                <a:sym typeface="Wingdings" pitchFamily="2" charset="2"/>
              </a:rPr>
              <a:t>DOPT</a:t>
            </a:r>
            <a:r>
              <a:rPr lang="en-US" sz="2400" dirty="0">
                <a:latin typeface="Courier" pitchFamily="2" charset="0"/>
                <a:sym typeface="Wingdings" pitchFamily="2" charset="2"/>
              </a:rPr>
              <a:t>, “Use OCAL”)</a:t>
            </a:r>
            <a:br>
              <a:rPr lang="en-US" sz="2400" dirty="0">
                <a:latin typeface="Courier" pitchFamily="2" charset="0"/>
                <a:sym typeface="Wingdings" pitchFamily="2" charset="2"/>
              </a:rPr>
            </a:br>
            <a:r>
              <a:rPr lang="en-US" sz="2400" dirty="0">
                <a:latin typeface="Courier" pitchFamily="2" charset="0"/>
                <a:sym typeface="Wingdings" pitchFamily="2" charset="2"/>
              </a:rPr>
              <a:t>    field(</a:t>
            </a:r>
            <a:r>
              <a:rPr lang="en-US" sz="2400" dirty="0">
                <a:solidFill>
                  <a:srgbClr val="0070C0"/>
                </a:solidFill>
                <a:latin typeface="Courier" pitchFamily="2" charset="0"/>
                <a:sym typeface="Wingdings" pitchFamily="2" charset="2"/>
              </a:rPr>
              <a:t>OCAL</a:t>
            </a:r>
            <a:r>
              <a:rPr lang="en-US" sz="2400" dirty="0">
                <a:latin typeface="Courier" pitchFamily="2" charset="0"/>
                <a:sym typeface="Wingdings" pitchFamily="2" charset="2"/>
              </a:rPr>
              <a:t>, “D*(B-C)”)</a:t>
            </a:r>
            <a:br>
              <a:rPr lang="en-US" sz="2400" dirty="0">
                <a:latin typeface="Courier" pitchFamily="2" charset="0"/>
                <a:sym typeface="Wingdings" pitchFamily="2" charset="2"/>
              </a:rPr>
            </a:br>
            <a:r>
              <a:rPr lang="en-US" sz="2400" dirty="0">
                <a:latin typeface="Courier" pitchFamily="2" charset="0"/>
                <a:sym typeface="Wingdings" pitchFamily="2" charset="2"/>
              </a:rPr>
              <a:t>    field(OUT,  ”</a:t>
            </a:r>
            <a:r>
              <a:rPr lang="en-US" sz="2400" dirty="0" err="1">
                <a:latin typeface="Courier" pitchFamily="2" charset="0"/>
                <a:sym typeface="Wingdings" pitchFamily="2" charset="2"/>
              </a:rPr>
              <a:t>SteeringMagnet</a:t>
            </a:r>
            <a:r>
              <a:rPr lang="en-US" sz="2400" dirty="0">
                <a:latin typeface="Courier" pitchFamily="2" charset="0"/>
                <a:sym typeface="Wingdings" pitchFamily="2" charset="2"/>
              </a:rPr>
              <a:t> PP”)</a:t>
            </a:r>
            <a:br>
              <a:rPr lang="en-US" sz="2400" dirty="0">
                <a:latin typeface="Courier" pitchFamily="2" charset="0"/>
                <a:sym typeface="Wingdings" pitchFamily="2" charset="2"/>
              </a:rPr>
            </a:br>
            <a:r>
              <a:rPr lang="en-US" sz="2400" dirty="0">
                <a:latin typeface="Courier" pitchFamily="2" charset="0"/>
                <a:sym typeface="Wingdings" pitchFamily="2" charset="2"/>
              </a:rPr>
              <a:t>}</a:t>
            </a:r>
          </a:p>
          <a:p>
            <a:pPr marL="0" indent="0">
              <a:buNone/>
            </a:pPr>
            <a:r>
              <a:rPr lang="en-US" dirty="0">
                <a:sym typeface="Wingdings" pitchFamily="2" charset="2"/>
              </a:rPr>
              <a:t> CALC to determine if we should do anything,</a:t>
            </a:r>
            <a:br>
              <a:rPr lang="en-US" dirty="0">
                <a:sym typeface="Wingdings" pitchFamily="2" charset="2"/>
              </a:rPr>
            </a:br>
            <a:r>
              <a:rPr lang="en-US" dirty="0">
                <a:sym typeface="Wingdings" pitchFamily="2" charset="2"/>
              </a:rPr>
              <a:t>     OCAL for actual computation</a:t>
            </a:r>
          </a:p>
          <a:p>
            <a:endParaRPr lang="en-US" dirty="0">
              <a:sym typeface="Wingdings" pitchFamily="2" charset="2"/>
            </a:endParaRPr>
          </a:p>
          <a:p>
            <a:endParaRPr lang="en-US" dirty="0"/>
          </a:p>
        </p:txBody>
      </p:sp>
    </p:spTree>
    <p:extLst>
      <p:ext uri="{BB962C8B-B14F-4D97-AF65-F5344CB8AC3E}">
        <p14:creationId xmlns:p14="http://schemas.microsoft.com/office/powerpoint/2010/main" val="1840538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BBF4A864-4658-D24D-A350-DAC1485A8BE2}"/>
              </a:ext>
            </a:extLst>
          </p:cNvPr>
          <p:cNvSpPr>
            <a:spLocks noGrp="1" noChangeArrowheads="1"/>
          </p:cNvSpPr>
          <p:nvPr>
            <p:ph type="title"/>
          </p:nvPr>
        </p:nvSpPr>
        <p:spPr/>
        <p:txBody>
          <a:bodyPr/>
          <a:lstStyle/>
          <a:p>
            <a:r>
              <a:rPr lang="en-US" altLang="en-US">
                <a:ea typeface="ＭＳ Ｐゴシック" panose="020B0600070205080204" pitchFamily="34" charset="-128"/>
              </a:rPr>
              <a:t>‘synApps’ Records outside of EPICS base</a:t>
            </a:r>
          </a:p>
        </p:txBody>
      </p:sp>
      <p:sp>
        <p:nvSpPr>
          <p:cNvPr id="3" name="Content Placeholder 2">
            <a:extLst>
              <a:ext uri="{FF2B5EF4-FFF2-40B4-BE49-F238E27FC236}">
                <a16:creationId xmlns:a16="http://schemas.microsoft.com/office/drawing/2014/main" id="{DD590D05-A5E5-394B-8132-7CFC0AE2F81A}"/>
              </a:ext>
            </a:extLst>
          </p:cNvPr>
          <p:cNvSpPr>
            <a:spLocks noGrp="1"/>
          </p:cNvSpPr>
          <p:nvPr>
            <p:ph idx="1"/>
          </p:nvPr>
        </p:nvSpPr>
        <p:spPr/>
        <p:txBody>
          <a:bodyPr/>
          <a:lstStyle/>
          <a:p>
            <a:pPr>
              <a:defRPr/>
            </a:pPr>
            <a:r>
              <a:rPr lang="en-US" dirty="0"/>
              <a:t>MOTOR record</a:t>
            </a:r>
          </a:p>
          <a:p>
            <a:pPr lvl="1">
              <a:defRPr/>
            </a:pPr>
            <a:r>
              <a:rPr lang="en-US" dirty="0"/>
              <a:t>A whole ecosystem for controlling motors</a:t>
            </a:r>
          </a:p>
          <a:p>
            <a:pPr marL="403225" lvl="1" indent="0">
              <a:buNone/>
              <a:defRPr/>
            </a:pPr>
            <a:endParaRPr lang="en-US" dirty="0"/>
          </a:p>
          <a:p>
            <a:pPr>
              <a:defRPr/>
            </a:pPr>
            <a:r>
              <a:rPr lang="en-US" dirty="0"/>
              <a:t>BUSY record can be used to support put-callback</a:t>
            </a:r>
          </a:p>
          <a:p>
            <a:pPr marL="914400" lvl="1" indent="-457200">
              <a:buFont typeface="+mj-lt"/>
              <a:buAutoNum type="arabicPeriod"/>
              <a:defRPr/>
            </a:pPr>
            <a:r>
              <a:rPr lang="en-US" dirty="0"/>
              <a:t>Some Setpoint record FLNKs to logic that sets BUSY record = 1</a:t>
            </a:r>
          </a:p>
          <a:p>
            <a:pPr marL="914400" lvl="1" indent="-457200">
              <a:buFont typeface="+mj-lt"/>
              <a:buAutoNum type="arabicPeriod"/>
              <a:defRPr/>
            </a:pPr>
            <a:r>
              <a:rPr lang="en-US" dirty="0"/>
              <a:t>When device reaches setpoint, set BUSY record VAL=0</a:t>
            </a:r>
          </a:p>
          <a:p>
            <a:pPr marL="457200" lvl="1" indent="0">
              <a:buNone/>
              <a:defRPr/>
            </a:pPr>
            <a:r>
              <a:rPr lang="en-US" dirty="0">
                <a:sym typeface="Wingdings" pitchFamily="2" charset="2"/>
              </a:rPr>
              <a:t> CA ‘put-callback’ to setpoint will complete</a:t>
            </a:r>
            <a:br>
              <a:rPr lang="en-US" dirty="0">
                <a:sym typeface="Wingdings" pitchFamily="2" charset="2"/>
              </a:rPr>
            </a:br>
            <a:r>
              <a:rPr lang="en-US" dirty="0">
                <a:sym typeface="Wingdings" pitchFamily="2" charset="2"/>
              </a:rPr>
              <a:t>     after device </a:t>
            </a:r>
            <a:r>
              <a:rPr lang="en-US" dirty="0" err="1">
                <a:sym typeface="Wingdings" pitchFamily="2" charset="2"/>
              </a:rPr>
              <a:t>reaced</a:t>
            </a:r>
            <a:r>
              <a:rPr lang="en-US" dirty="0">
                <a:sym typeface="Wingdings" pitchFamily="2" charset="2"/>
              </a:rPr>
              <a:t> the setpoint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2C37-966F-AC41-A20D-C53AEBBAFBEB}"/>
              </a:ext>
            </a:extLst>
          </p:cNvPr>
          <p:cNvSpPr>
            <a:spLocks noGrp="1"/>
          </p:cNvSpPr>
          <p:nvPr>
            <p:ph type="title"/>
          </p:nvPr>
        </p:nvSpPr>
        <p:spPr/>
        <p:txBody>
          <a:bodyPr/>
          <a:lstStyle/>
          <a:p>
            <a:r>
              <a:rPr lang="en-US" dirty="0"/>
              <a:t>Motor Record Details</a:t>
            </a:r>
          </a:p>
        </p:txBody>
      </p:sp>
      <p:sp>
        <p:nvSpPr>
          <p:cNvPr id="3" name="Content Placeholder 2">
            <a:extLst>
              <a:ext uri="{FF2B5EF4-FFF2-40B4-BE49-F238E27FC236}">
                <a16:creationId xmlns:a16="http://schemas.microsoft.com/office/drawing/2014/main" id="{02400F9D-5ECE-3F4B-946D-E267B7239FB4}"/>
              </a:ext>
            </a:extLst>
          </p:cNvPr>
          <p:cNvSpPr>
            <a:spLocks noGrp="1"/>
          </p:cNvSpPr>
          <p:nvPr>
            <p:ph idx="1"/>
          </p:nvPr>
        </p:nvSpPr>
        <p:spPr>
          <a:xfrm>
            <a:off x="451614" y="649224"/>
            <a:ext cx="11419468" cy="5956849"/>
          </a:xfrm>
        </p:spPr>
        <p:txBody>
          <a:bodyPr/>
          <a:lstStyle/>
          <a:p>
            <a:r>
              <a:rPr lang="en-US" sz="2000" dirty="0"/>
              <a:t>Record of 100+ fields                   </a:t>
            </a:r>
            <a:r>
              <a:rPr lang="en-US" sz="1600" dirty="0">
                <a:hlinkClick r:id="rId2"/>
              </a:rPr>
              <a:t>https://epics.anl.gov/bcda/synApps/motor/motorRecord.html</a:t>
            </a:r>
            <a:endParaRPr lang="en-US" sz="1600" dirty="0"/>
          </a:p>
          <a:p>
            <a:r>
              <a:rPr lang="en-US" sz="2000" dirty="0"/>
              <a:t>Basic control</a:t>
            </a:r>
          </a:p>
          <a:p>
            <a:pPr lvl="1"/>
            <a:r>
              <a:rPr lang="en-US" sz="1800" dirty="0">
                <a:solidFill>
                  <a:srgbClr val="0070C0"/>
                </a:solidFill>
              </a:rPr>
              <a:t>VAL Desired motor position. Supports put-callback</a:t>
            </a:r>
          </a:p>
          <a:p>
            <a:pPr lvl="1"/>
            <a:r>
              <a:rPr lang="en-US" sz="1800" dirty="0">
                <a:solidFill>
                  <a:srgbClr val="0070C0"/>
                </a:solidFill>
              </a:rPr>
              <a:t>RBV Readback value, actual motor position</a:t>
            </a:r>
          </a:p>
          <a:p>
            <a:pPr lvl="1"/>
            <a:r>
              <a:rPr lang="en-US" sz="1800" dirty="0"/>
              <a:t>DONE Are we done moving the motor?</a:t>
            </a:r>
          </a:p>
          <a:p>
            <a:pPr lvl="1"/>
            <a:r>
              <a:rPr lang="en-US" sz="1800" dirty="0"/>
              <a:t>HLS, LLS Are we at the high or low limit?</a:t>
            </a:r>
          </a:p>
          <a:p>
            <a:pPr lvl="1"/>
            <a:r>
              <a:rPr lang="en-US" sz="1800" dirty="0"/>
              <a:t>STOP</a:t>
            </a:r>
          </a:p>
          <a:p>
            <a:r>
              <a:rPr lang="en-US" sz="2000" dirty="0"/>
              <a:t>Resolution</a:t>
            </a:r>
          </a:p>
          <a:p>
            <a:pPr lvl="1"/>
            <a:r>
              <a:rPr lang="en-US" sz="1800" dirty="0"/>
              <a:t>MRES, DIR, OFF, EGU… Turn motor ticks into “mm” or “degrees”</a:t>
            </a:r>
          </a:p>
          <a:p>
            <a:pPr lvl="1"/>
            <a:r>
              <a:rPr lang="en-US" sz="1800" dirty="0"/>
              <a:t>Is it a stepper motor or servo? Do we have an encoder, how is it calibrated?</a:t>
            </a:r>
          </a:p>
          <a:p>
            <a:r>
              <a:rPr lang="en-US" sz="2000" dirty="0"/>
              <a:t>Motion</a:t>
            </a:r>
          </a:p>
          <a:p>
            <a:pPr lvl="1"/>
            <a:r>
              <a:rPr lang="en-US" sz="1800" dirty="0"/>
              <a:t>VBAS, VMAX, ACCL, HVEL, JVEL, … Speed, acceleration</a:t>
            </a:r>
          </a:p>
          <a:p>
            <a:pPr lvl="1"/>
            <a:r>
              <a:rPr lang="en-US" sz="1800" dirty="0"/>
              <a:t>HLM, LLM, … Limits of motion range</a:t>
            </a:r>
          </a:p>
          <a:p>
            <a:pPr lvl="1"/>
            <a:r>
              <a:rPr lang="en-US" sz="1800" dirty="0"/>
              <a:t>BDST, BACC, RTRY, .. Backlash compensation, retries</a:t>
            </a:r>
          </a:p>
          <a:p>
            <a:r>
              <a:rPr lang="en-US" sz="2000" dirty="0"/>
              <a:t>More: Homing, “jog”, “tweak”, status, </a:t>
            </a:r>
          </a:p>
          <a:p>
            <a:pPr lvl="1"/>
            <a:endParaRPr lang="en-US" sz="1800" dirty="0"/>
          </a:p>
          <a:p>
            <a:pPr lvl="1"/>
            <a:endParaRPr lang="en-US" sz="1800" dirty="0"/>
          </a:p>
          <a:p>
            <a:endParaRPr lang="en-US" sz="2000" dirty="0"/>
          </a:p>
        </p:txBody>
      </p:sp>
      <p:pic>
        <p:nvPicPr>
          <p:cNvPr id="5" name="Picture 4">
            <a:extLst>
              <a:ext uri="{FF2B5EF4-FFF2-40B4-BE49-F238E27FC236}">
                <a16:creationId xmlns:a16="http://schemas.microsoft.com/office/drawing/2014/main" id="{FA09F4B9-2183-7549-AB0F-2C33847D7DFA}"/>
              </a:ext>
            </a:extLst>
          </p:cNvPr>
          <p:cNvPicPr>
            <a:picLocks noChangeAspect="1"/>
          </p:cNvPicPr>
          <p:nvPr/>
        </p:nvPicPr>
        <p:blipFill>
          <a:blip r:embed="rId3"/>
          <a:stretch>
            <a:fillRect/>
          </a:stretch>
        </p:blipFill>
        <p:spPr>
          <a:xfrm>
            <a:off x="9335893" y="1075372"/>
            <a:ext cx="2742822" cy="187208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6BCE00C-404D-9242-9CF0-CBB692ECE8E8}"/>
              </a:ext>
            </a:extLst>
          </p:cNvPr>
          <p:cNvPicPr>
            <a:picLocks noChangeAspect="1"/>
          </p:cNvPicPr>
          <p:nvPr/>
        </p:nvPicPr>
        <p:blipFill>
          <a:blip r:embed="rId4"/>
          <a:stretch>
            <a:fillRect/>
          </a:stretch>
        </p:blipFill>
        <p:spPr>
          <a:xfrm>
            <a:off x="9735386" y="3061150"/>
            <a:ext cx="2343329" cy="3658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979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001C-369E-7147-A159-7E73C3F8F709}"/>
              </a:ext>
            </a:extLst>
          </p:cNvPr>
          <p:cNvSpPr>
            <a:spLocks noGrp="1"/>
          </p:cNvSpPr>
          <p:nvPr>
            <p:ph type="title"/>
          </p:nvPr>
        </p:nvSpPr>
        <p:spPr>
          <a:xfrm>
            <a:off x="446348" y="0"/>
            <a:ext cx="11430000" cy="590931"/>
          </a:xfrm>
        </p:spPr>
        <p:txBody>
          <a:bodyPr numCol="2"/>
          <a:lstStyle/>
          <a:p>
            <a:r>
              <a:rPr lang="en-US" sz="3600" dirty="0"/>
              <a:t>Large</a:t>
            </a:r>
            <a:r>
              <a:rPr lang="en-US" dirty="0"/>
              <a:t> or </a:t>
            </a:r>
            <a:r>
              <a:rPr lang="en-US" sz="2400" dirty="0"/>
              <a:t>small</a:t>
            </a:r>
            <a:r>
              <a:rPr lang="en-US" dirty="0"/>
              <a:t> Records?</a:t>
            </a:r>
          </a:p>
        </p:txBody>
      </p:sp>
      <p:sp>
        <p:nvSpPr>
          <p:cNvPr id="3" name="Content Placeholder 2">
            <a:extLst>
              <a:ext uri="{FF2B5EF4-FFF2-40B4-BE49-F238E27FC236}">
                <a16:creationId xmlns:a16="http://schemas.microsoft.com/office/drawing/2014/main" id="{2043E5DC-B7A9-4145-83DD-869C427070E2}"/>
              </a:ext>
            </a:extLst>
          </p:cNvPr>
          <p:cNvSpPr>
            <a:spLocks noGrp="1"/>
          </p:cNvSpPr>
          <p:nvPr>
            <p:ph idx="1"/>
          </p:nvPr>
        </p:nvSpPr>
        <p:spPr>
          <a:xfrm>
            <a:off x="451614" y="1097281"/>
            <a:ext cx="11572746" cy="2779775"/>
          </a:xfrm>
        </p:spPr>
        <p:txBody>
          <a:bodyPr numCol="2"/>
          <a:lstStyle/>
          <a:p>
            <a:pPr marL="0" indent="0">
              <a:buNone/>
            </a:pPr>
            <a:r>
              <a:rPr lang="en-US" dirty="0"/>
              <a:t>One Motor Record?</a:t>
            </a:r>
          </a:p>
          <a:p>
            <a:pPr marL="403225" lvl="1" indent="0">
              <a:buNone/>
            </a:pPr>
            <a:r>
              <a:rPr lang="en-US" dirty="0" err="1"/>
              <a:t>motor.VAL</a:t>
            </a:r>
            <a:r>
              <a:rPr lang="en-US" dirty="0"/>
              <a:t>	Setpoint</a:t>
            </a:r>
            <a:br>
              <a:rPr lang="en-US" dirty="0"/>
            </a:br>
            <a:r>
              <a:rPr lang="en-US" dirty="0" err="1"/>
              <a:t>motor.RBV</a:t>
            </a:r>
            <a:r>
              <a:rPr lang="en-US" dirty="0"/>
              <a:t>	Readback</a:t>
            </a:r>
            <a:br>
              <a:rPr lang="en-US" dirty="0"/>
            </a:br>
            <a:r>
              <a:rPr lang="en-US" dirty="0" err="1"/>
              <a:t>motor.DONE</a:t>
            </a:r>
            <a:r>
              <a:rPr lang="en-US" dirty="0"/>
              <a:t>	Done?</a:t>
            </a:r>
            <a:br>
              <a:rPr lang="en-US" dirty="0"/>
            </a:br>
            <a:r>
              <a:rPr lang="en-US" dirty="0" err="1"/>
              <a:t>motor.HLS</a:t>
            </a:r>
            <a:r>
              <a:rPr lang="en-US" dirty="0"/>
              <a:t>	At high limit?</a:t>
            </a:r>
            <a:br>
              <a:rPr lang="en-US" dirty="0"/>
            </a:br>
            <a:r>
              <a:rPr lang="en-US" dirty="0" err="1"/>
              <a:t>motor.</a:t>
            </a:r>
            <a:r>
              <a:rPr lang="en-US" dirty="0" err="1">
                <a:solidFill>
                  <a:srgbClr val="00B050"/>
                </a:solidFill>
              </a:rPr>
              <a:t>MRES</a:t>
            </a:r>
            <a:r>
              <a:rPr lang="en-US" dirty="0"/>
              <a:t>	Steps per unit</a:t>
            </a:r>
            <a:br>
              <a:rPr lang="en-US" dirty="0"/>
            </a:br>
            <a:r>
              <a:rPr lang="en-US" dirty="0"/>
              <a:t>…</a:t>
            </a:r>
          </a:p>
          <a:p>
            <a:endParaRPr lang="en-US" dirty="0"/>
          </a:p>
          <a:p>
            <a:pPr marL="0" indent="0">
              <a:buNone/>
            </a:pPr>
            <a:r>
              <a:rPr lang="en-US" dirty="0"/>
              <a:t>Collection of Records?</a:t>
            </a:r>
          </a:p>
          <a:p>
            <a:pPr marL="403225" lvl="1" indent="0">
              <a:buNone/>
            </a:pPr>
            <a:r>
              <a:rPr lang="en-US" dirty="0"/>
              <a:t>record(</a:t>
            </a:r>
            <a:r>
              <a:rPr lang="en-US" dirty="0" err="1"/>
              <a:t>ao</a:t>
            </a:r>
            <a:r>
              <a:rPr lang="en-US" dirty="0"/>
              <a:t>, “$(M)_Set”)</a:t>
            </a:r>
            <a:br>
              <a:rPr lang="en-US" dirty="0"/>
            </a:br>
            <a:r>
              <a:rPr lang="en-US" dirty="0"/>
              <a:t>record(ai, “$(M)_Pos”)</a:t>
            </a:r>
            <a:br>
              <a:rPr lang="en-US" dirty="0"/>
            </a:br>
            <a:r>
              <a:rPr lang="en-US" dirty="0"/>
              <a:t>record(bi, “$(M)_Done”)</a:t>
            </a:r>
            <a:br>
              <a:rPr lang="en-US" dirty="0"/>
            </a:br>
            <a:r>
              <a:rPr lang="en-US" dirty="0"/>
              <a:t>record(bi, “$(M)_</a:t>
            </a:r>
            <a:r>
              <a:rPr lang="en-US" dirty="0" err="1"/>
              <a:t>AtHighLim</a:t>
            </a:r>
            <a:r>
              <a:rPr lang="en-US" dirty="0"/>
              <a:t>”)</a:t>
            </a:r>
            <a:br>
              <a:rPr lang="en-US" dirty="0"/>
            </a:br>
            <a:r>
              <a:rPr lang="en-US" dirty="0">
                <a:solidFill>
                  <a:srgbClr val="00B050"/>
                </a:solidFill>
              </a:rPr>
              <a:t>record(</a:t>
            </a:r>
            <a:r>
              <a:rPr lang="en-US" dirty="0" err="1">
                <a:solidFill>
                  <a:srgbClr val="00B050"/>
                </a:solidFill>
              </a:rPr>
              <a:t>ao</a:t>
            </a:r>
            <a:r>
              <a:rPr lang="en-US" dirty="0">
                <a:solidFill>
                  <a:srgbClr val="00B050"/>
                </a:solidFill>
              </a:rPr>
              <a:t>, “$(M)_</a:t>
            </a:r>
            <a:r>
              <a:rPr lang="en-US" dirty="0" err="1">
                <a:solidFill>
                  <a:srgbClr val="00B050"/>
                </a:solidFill>
              </a:rPr>
              <a:t>StepsPerUnit</a:t>
            </a:r>
            <a:r>
              <a:rPr lang="en-US" dirty="0">
                <a:solidFill>
                  <a:srgbClr val="00B050"/>
                </a:solidFill>
              </a:rPr>
              <a:t>”)</a:t>
            </a:r>
            <a:br>
              <a:rPr lang="en-US" dirty="0">
                <a:solidFill>
                  <a:srgbClr val="00B050"/>
                </a:solidFill>
              </a:rPr>
            </a:br>
            <a:r>
              <a:rPr lang="en-US" dirty="0">
                <a:solidFill>
                  <a:srgbClr val="C00000"/>
                </a:solidFill>
              </a:rPr>
              <a:t>record(waveform, “$(M)_Profile”)</a:t>
            </a:r>
            <a:r>
              <a:rPr lang="en-US" dirty="0"/>
              <a:t>	</a:t>
            </a:r>
          </a:p>
        </p:txBody>
      </p:sp>
      <p:sp>
        <p:nvSpPr>
          <p:cNvPr id="4" name="TextBox 3">
            <a:extLst>
              <a:ext uri="{FF2B5EF4-FFF2-40B4-BE49-F238E27FC236}">
                <a16:creationId xmlns:a16="http://schemas.microsoft.com/office/drawing/2014/main" id="{2A249FC6-923E-3446-A033-CF90F066CB3F}"/>
              </a:ext>
            </a:extLst>
          </p:cNvPr>
          <p:cNvSpPr txBox="1"/>
          <p:nvPr/>
        </p:nvSpPr>
        <p:spPr>
          <a:xfrm>
            <a:off x="978408" y="3964851"/>
            <a:ext cx="6207148" cy="424732"/>
          </a:xfrm>
          <a:prstGeom prst="rect">
            <a:avLst/>
          </a:prstGeom>
          <a:noFill/>
        </p:spPr>
        <p:txBody>
          <a:bodyPr wrap="none" rtlCol="0">
            <a:spAutoFit/>
          </a:bodyPr>
          <a:lstStyle/>
          <a:p>
            <a:pPr algn="l">
              <a:lnSpc>
                <a:spcPct val="90000"/>
              </a:lnSpc>
            </a:pPr>
            <a:r>
              <a:rPr lang="en-US" sz="2400" i="1" dirty="0">
                <a:latin typeface="+mn-lt"/>
              </a:rPr>
              <a:t>A servo motor doesn’t use </a:t>
            </a:r>
            <a:r>
              <a:rPr lang="en-US" sz="2400" i="1" dirty="0">
                <a:solidFill>
                  <a:srgbClr val="00B050"/>
                </a:solidFill>
                <a:latin typeface="+mn-lt"/>
              </a:rPr>
              <a:t>steps per unit</a:t>
            </a:r>
            <a:r>
              <a:rPr lang="en-US" sz="2400" i="1" dirty="0">
                <a:latin typeface="+mn-lt"/>
              </a:rPr>
              <a:t>.</a:t>
            </a:r>
          </a:p>
        </p:txBody>
      </p:sp>
      <p:sp>
        <p:nvSpPr>
          <p:cNvPr id="5" name="TextBox 4">
            <a:extLst>
              <a:ext uri="{FF2B5EF4-FFF2-40B4-BE49-F238E27FC236}">
                <a16:creationId xmlns:a16="http://schemas.microsoft.com/office/drawing/2014/main" id="{68F5E017-3DB4-E44A-8822-3D6FC276875E}"/>
              </a:ext>
            </a:extLst>
          </p:cNvPr>
          <p:cNvSpPr txBox="1"/>
          <p:nvPr/>
        </p:nvSpPr>
        <p:spPr>
          <a:xfrm>
            <a:off x="2721864" y="4600808"/>
            <a:ext cx="6412333" cy="424732"/>
          </a:xfrm>
          <a:prstGeom prst="rect">
            <a:avLst/>
          </a:prstGeom>
          <a:noFill/>
        </p:spPr>
        <p:txBody>
          <a:bodyPr wrap="none" rtlCol="0">
            <a:spAutoFit/>
          </a:bodyPr>
          <a:lstStyle/>
          <a:p>
            <a:pPr algn="l">
              <a:lnSpc>
                <a:spcPct val="90000"/>
              </a:lnSpc>
            </a:pPr>
            <a:r>
              <a:rPr lang="en-US" sz="2400" i="1" dirty="0">
                <a:latin typeface="+mn-lt"/>
              </a:rPr>
              <a:t>A stepper might support a </a:t>
            </a:r>
            <a:r>
              <a:rPr lang="en-US" sz="2400" i="1" dirty="0">
                <a:solidFill>
                  <a:srgbClr val="C00000"/>
                </a:solidFill>
                <a:latin typeface="+mn-lt"/>
              </a:rPr>
              <a:t>motion profile</a:t>
            </a:r>
          </a:p>
        </p:txBody>
      </p:sp>
      <p:sp>
        <p:nvSpPr>
          <p:cNvPr id="6" name="TextBox 5">
            <a:extLst>
              <a:ext uri="{FF2B5EF4-FFF2-40B4-BE49-F238E27FC236}">
                <a16:creationId xmlns:a16="http://schemas.microsoft.com/office/drawing/2014/main" id="{4547CD10-AFA4-FB44-94BC-0481989D2D5D}"/>
              </a:ext>
            </a:extLst>
          </p:cNvPr>
          <p:cNvSpPr txBox="1"/>
          <p:nvPr/>
        </p:nvSpPr>
        <p:spPr>
          <a:xfrm>
            <a:off x="1417320" y="5577840"/>
            <a:ext cx="8622873" cy="590931"/>
          </a:xfrm>
          <a:prstGeom prst="rect">
            <a:avLst/>
          </a:prstGeom>
          <a:noFill/>
        </p:spPr>
        <p:txBody>
          <a:bodyPr wrap="none" rtlCol="0">
            <a:spAutoFit/>
          </a:bodyPr>
          <a:lstStyle/>
          <a:p>
            <a:pPr algn="l">
              <a:lnSpc>
                <a:spcPct val="90000"/>
              </a:lnSpc>
            </a:pPr>
            <a:r>
              <a:rPr lang="en-US" dirty="0">
                <a:latin typeface="+mn-lt"/>
                <a:sym typeface="Wingdings" pitchFamily="2" charset="2"/>
              </a:rPr>
              <a:t> </a:t>
            </a:r>
            <a:r>
              <a:rPr lang="en-US" dirty="0">
                <a:solidFill>
                  <a:srgbClr val="0070C0"/>
                </a:solidFill>
                <a:latin typeface="+mn-lt"/>
                <a:sym typeface="Wingdings" pitchFamily="2" charset="2"/>
              </a:rPr>
              <a:t>There is no commonly shared “Power Supply”, “Camera”, “PID”, .. record.</a:t>
            </a:r>
            <a:br>
              <a:rPr lang="en-US" dirty="0">
                <a:solidFill>
                  <a:srgbClr val="0070C0"/>
                </a:solidFill>
                <a:latin typeface="+mn-lt"/>
                <a:sym typeface="Wingdings" pitchFamily="2" charset="2"/>
              </a:rPr>
            </a:br>
            <a:r>
              <a:rPr lang="en-US" dirty="0">
                <a:solidFill>
                  <a:srgbClr val="0070C0"/>
                </a:solidFill>
                <a:latin typeface="+mn-lt"/>
                <a:sym typeface="Wingdings" pitchFamily="2" charset="2"/>
              </a:rPr>
              <a:t>     Preferred approach is collection-of-records.</a:t>
            </a:r>
            <a:endParaRPr lang="en-US" dirty="0">
              <a:solidFill>
                <a:srgbClr val="0070C0"/>
              </a:solidFill>
              <a:latin typeface="+mn-lt"/>
            </a:endParaRPr>
          </a:p>
        </p:txBody>
      </p:sp>
    </p:spTree>
    <p:extLst>
      <p:ext uri="{BB962C8B-B14F-4D97-AF65-F5344CB8AC3E}">
        <p14:creationId xmlns:p14="http://schemas.microsoft.com/office/powerpoint/2010/main" val="2830859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70AA38BF-2835-7440-AA89-29346CA8891D}"/>
              </a:ext>
            </a:extLst>
          </p:cNvPr>
          <p:cNvSpPr>
            <a:spLocks noGrp="1" noChangeArrowheads="1"/>
          </p:cNvSpPr>
          <p:nvPr>
            <p:ph type="title"/>
          </p:nvPr>
        </p:nvSpPr>
        <p:spPr/>
        <p:txBody>
          <a:bodyPr/>
          <a:lstStyle/>
          <a:p>
            <a:r>
              <a:rPr lang="en-US" altLang="en-US">
                <a:ea typeface="ＭＳ Ｐゴシック" panose="020B0600070205080204" pitchFamily="34" charset="-128"/>
              </a:rPr>
              <a:t>Time Stamps</a:t>
            </a:r>
          </a:p>
        </p:txBody>
      </p:sp>
      <p:sp>
        <p:nvSpPr>
          <p:cNvPr id="73730" name="Content Placeholder 2">
            <a:extLst>
              <a:ext uri="{FF2B5EF4-FFF2-40B4-BE49-F238E27FC236}">
                <a16:creationId xmlns:a16="http://schemas.microsoft.com/office/drawing/2014/main" id="{77A51DFC-0237-DC45-B225-119123CFF940}"/>
              </a:ext>
            </a:extLst>
          </p:cNvPr>
          <p:cNvSpPr>
            <a:spLocks noGrp="1" noChangeArrowheads="1"/>
          </p:cNvSpPr>
          <p:nvPr>
            <p:ph idx="1"/>
          </p:nvPr>
        </p:nvSpPr>
        <p:spPr>
          <a:xfrm>
            <a:off x="1644650" y="1211264"/>
            <a:ext cx="8229600" cy="4676775"/>
          </a:xfrm>
        </p:spPr>
        <p:txBody>
          <a:bodyPr/>
          <a:lstStyle/>
          <a:p>
            <a:r>
              <a:rPr lang="en-US" altLang="en-US" dirty="0">
                <a:ea typeface="ＭＳ Ｐゴシック" panose="020B0600070205080204" pitchFamily="34" charset="-128"/>
              </a:rPr>
              <a:t>TIME is generally set to the time when the record last processed</a:t>
            </a:r>
          </a:p>
          <a:p>
            <a:r>
              <a:rPr lang="en-US" altLang="en-US" dirty="0">
                <a:ea typeface="ＭＳ Ｐゴシック" panose="020B0600070205080204" pitchFamily="34" charset="-128"/>
              </a:rPr>
              <a:t>TSE=-2</a:t>
            </a:r>
          </a:p>
          <a:p>
            <a:pPr lvl="1"/>
            <a:r>
              <a:rPr lang="en-US" altLang="en-US" dirty="0">
                <a:ea typeface="ＭＳ Ｐゴシック" panose="020B0600070205080204" pitchFamily="34" charset="-128"/>
              </a:rPr>
              <a:t>Device support already set the TIME, for example to the exact trigger time obtained from hardware</a:t>
            </a:r>
          </a:p>
          <a:p>
            <a:r>
              <a:rPr lang="en-US" altLang="en-US" dirty="0">
                <a:ea typeface="ＭＳ Ｐゴシック" panose="020B0600070205080204" pitchFamily="34" charset="-128"/>
              </a:rPr>
              <a:t>TSE=1…255</a:t>
            </a:r>
          </a:p>
          <a:p>
            <a:pPr lvl="1"/>
            <a:r>
              <a:rPr lang="en-US" altLang="en-US" dirty="0">
                <a:ea typeface="ＭＳ Ｐゴシック" panose="020B0600070205080204" pitchFamily="34" charset="-128"/>
              </a:rPr>
              <a:t>Set TIME to the last occurrence of event 1..255, obtained from timing system</a:t>
            </a:r>
          </a:p>
          <a:p>
            <a:r>
              <a:rPr lang="en-US" altLang="en-US" dirty="0">
                <a:ea typeface="ＭＳ Ｐゴシック" panose="020B0600070205080204" pitchFamily="34" charset="-128"/>
              </a:rPr>
              <a:t>TSEL</a:t>
            </a:r>
          </a:p>
          <a:p>
            <a:pPr lvl="1"/>
            <a:r>
              <a:rPr lang="en-US" altLang="en-US" dirty="0">
                <a:ea typeface="ＭＳ Ｐゴシック" panose="020B0600070205080204" pitchFamily="34" charset="-128"/>
              </a:rPr>
              <a:t>Allows fetching the time stamp from </a:t>
            </a:r>
            <a:r>
              <a:rPr lang="en-US" altLang="en-US" u="sng" dirty="0">
                <a:ea typeface="ＭＳ Ｐゴシック" panose="020B0600070205080204" pitchFamily="34" charset="-128"/>
              </a:rPr>
              <a:t>another</a:t>
            </a:r>
            <a:r>
              <a:rPr lang="en-US" altLang="en-US" dirty="0">
                <a:ea typeface="ＭＳ Ｐゴシック" panose="020B0600070205080204" pitchFamily="34" charset="-128"/>
              </a:rPr>
              <a:t> record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3FB6F954-926A-084E-A1DD-CA52BC1DF0AD}"/>
              </a:ext>
            </a:extLst>
          </p:cNvPr>
          <p:cNvSpPr>
            <a:spLocks noGrp="1" noChangeArrowheads="1"/>
          </p:cNvSpPr>
          <p:nvPr>
            <p:ph type="title"/>
          </p:nvPr>
        </p:nvSpPr>
        <p:spPr/>
        <p:txBody>
          <a:bodyPr/>
          <a:lstStyle/>
          <a:p>
            <a:r>
              <a:rPr lang="en-US" altLang="en-US">
                <a:ea typeface="ＭＳ Ｐゴシック" panose="020B0600070205080204" pitchFamily="34" charset="-128"/>
              </a:rPr>
              <a:t>Linear Conversion</a:t>
            </a:r>
          </a:p>
        </p:txBody>
      </p:sp>
      <p:sp>
        <p:nvSpPr>
          <p:cNvPr id="74754" name="Content Placeholder 2">
            <a:extLst>
              <a:ext uri="{FF2B5EF4-FFF2-40B4-BE49-F238E27FC236}">
                <a16:creationId xmlns:a16="http://schemas.microsoft.com/office/drawing/2014/main" id="{03C7F93C-447A-EE4B-A796-20BB68A9B22D}"/>
              </a:ext>
            </a:extLst>
          </p:cNvPr>
          <p:cNvSpPr>
            <a:spLocks noGrp="1" noChangeArrowheads="1"/>
          </p:cNvSpPr>
          <p:nvPr>
            <p:ph idx="1"/>
          </p:nvPr>
        </p:nvSpPr>
        <p:spPr>
          <a:xfrm>
            <a:off x="1644650" y="1092200"/>
            <a:ext cx="8229600" cy="3178048"/>
          </a:xfrm>
        </p:spPr>
        <p:txBody>
          <a:bodyPr/>
          <a:lstStyle/>
          <a:p>
            <a:pPr marL="0" indent="0">
              <a:buNone/>
            </a:pPr>
            <a:r>
              <a:rPr lang="en-US" altLang="en-US" dirty="0">
                <a:ea typeface="ＭＳ Ｐゴシック" panose="020B0600070205080204" pitchFamily="34" charset="-128"/>
              </a:rPr>
              <a:t>Analog records convert RVAL </a:t>
            </a:r>
            <a:r>
              <a:rPr lang="en-US" altLang="en-US" dirty="0">
                <a:ea typeface="ＭＳ Ｐゴシック" panose="020B0600070205080204" pitchFamily="34" charset="-128"/>
                <a:sym typeface="Wingdings" pitchFamily="2" charset="2"/>
              </a:rPr>
              <a:t></a:t>
            </a:r>
            <a:r>
              <a:rPr lang="en-US" altLang="en-US" dirty="0">
                <a:ea typeface="ＭＳ Ｐゴシック" panose="020B0600070205080204" pitchFamily="34" charset="-128"/>
              </a:rPr>
              <a:t> VAL</a:t>
            </a:r>
          </a:p>
          <a:p>
            <a:pPr marL="0" indent="0">
              <a:buNone/>
            </a:pPr>
            <a:r>
              <a:rPr lang="en-US" altLang="en-US" dirty="0">
                <a:ea typeface="ＭＳ Ｐゴシック" panose="020B0600070205080204" pitchFamily="34" charset="-128"/>
              </a:rPr>
              <a:t>LINR=NO CONVERSION</a:t>
            </a:r>
          </a:p>
          <a:p>
            <a:pPr marL="457200" lvl="1" indent="0">
              <a:buNone/>
            </a:pPr>
            <a:r>
              <a:rPr lang="en-US" altLang="en-US" dirty="0">
                <a:ea typeface="ＭＳ Ｐゴシック" panose="020B0600070205080204" pitchFamily="34" charset="-128"/>
              </a:rPr>
              <a:t>VAL </a:t>
            </a:r>
            <a:r>
              <a:rPr lang="en-US" altLang="en-US" dirty="0">
                <a:ea typeface="ＭＳ Ｐゴシック" panose="020B0600070205080204" pitchFamily="34" charset="-128"/>
                <a:sym typeface="Wingdings" pitchFamily="2" charset="2"/>
              </a:rPr>
              <a:t>=</a:t>
            </a:r>
            <a:r>
              <a:rPr lang="en-US" altLang="en-US" dirty="0">
                <a:ea typeface="ＭＳ Ｐゴシック" panose="020B0600070205080204" pitchFamily="34" charset="-128"/>
              </a:rPr>
              <a:t> RVAL</a:t>
            </a:r>
          </a:p>
          <a:p>
            <a:pPr marL="457200" lvl="1"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LINR=SLOPE</a:t>
            </a:r>
          </a:p>
          <a:p>
            <a:pPr marL="457200" lvl="1" indent="0">
              <a:buNone/>
            </a:pPr>
            <a:r>
              <a:rPr lang="en-US" altLang="en-US" dirty="0">
                <a:ea typeface="ＭＳ Ｐゴシック" panose="020B0600070205080204" pitchFamily="34" charset="-128"/>
              </a:rPr>
              <a:t>VAL = (RVAL)*ESLO + EOFF</a:t>
            </a:r>
          </a:p>
        </p:txBody>
      </p:sp>
      <p:sp>
        <p:nvSpPr>
          <p:cNvPr id="2" name="TextBox 1">
            <a:extLst>
              <a:ext uri="{FF2B5EF4-FFF2-40B4-BE49-F238E27FC236}">
                <a16:creationId xmlns:a16="http://schemas.microsoft.com/office/drawing/2014/main" id="{B7590153-AD9F-4C44-B388-7693922E69AB}"/>
              </a:ext>
            </a:extLst>
          </p:cNvPr>
          <p:cNvSpPr txBox="1"/>
          <p:nvPr/>
        </p:nvSpPr>
        <p:spPr>
          <a:xfrm>
            <a:off x="2203704" y="5212080"/>
            <a:ext cx="7388352" cy="1089529"/>
          </a:xfrm>
          <a:prstGeom prst="rect">
            <a:avLst/>
          </a:prstGeom>
          <a:noFill/>
        </p:spPr>
        <p:txBody>
          <a:bodyPr wrap="square" rtlCol="0">
            <a:spAutoFit/>
          </a:bodyPr>
          <a:lstStyle/>
          <a:p>
            <a:pPr algn="l">
              <a:lnSpc>
                <a:spcPct val="90000"/>
              </a:lnSpc>
            </a:pPr>
            <a:r>
              <a:rPr lang="en-US" dirty="0">
                <a:latin typeface="+mn-lt"/>
              </a:rPr>
              <a:t>This assumes device support populates the (integer) RVAL field.</a:t>
            </a:r>
            <a:br>
              <a:rPr lang="en-US" dirty="0">
                <a:latin typeface="+mn-lt"/>
              </a:rPr>
            </a:br>
            <a:r>
              <a:rPr lang="en-US" dirty="0">
                <a:latin typeface="+mn-lt"/>
              </a:rPr>
              <a:t>If device support already has a floating-point value, it places that in the (double) VAL field.</a:t>
            </a:r>
          </a:p>
          <a:p>
            <a:pPr algn="l">
              <a:lnSpc>
                <a:spcPct val="90000"/>
              </a:lnSpc>
            </a:pPr>
            <a:r>
              <a:rPr lang="en-US" dirty="0">
                <a:latin typeface="+mn-lt"/>
              </a:rPr>
              <a:t>For additional conversions, then use a CALC record.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a:extLst>
              <a:ext uri="{FF2B5EF4-FFF2-40B4-BE49-F238E27FC236}">
                <a16:creationId xmlns:a16="http://schemas.microsoft.com/office/drawing/2014/main" id="{EE3E2D57-F10C-6140-BD7D-44F1F6807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4281488"/>
            <a:ext cx="3810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Content Placeholder 2">
            <a:extLst>
              <a:ext uri="{FF2B5EF4-FFF2-40B4-BE49-F238E27FC236}">
                <a16:creationId xmlns:a16="http://schemas.microsoft.com/office/drawing/2014/main" id="{A51C3FF0-12E9-EA44-AD55-1EC28B35F8BF}"/>
              </a:ext>
            </a:extLst>
          </p:cNvPr>
          <p:cNvSpPr>
            <a:spLocks noGrp="1"/>
          </p:cNvSpPr>
          <p:nvPr>
            <p:ph idx="1"/>
          </p:nvPr>
        </p:nvSpPr>
        <p:spPr>
          <a:xfrm>
            <a:off x="1644651" y="1354139"/>
            <a:ext cx="6778625" cy="2835275"/>
          </a:xfrm>
        </p:spPr>
        <p:txBody>
          <a:bodyPr/>
          <a:lstStyle/>
          <a:p>
            <a:pPr marL="457200" lvl="1" indent="0">
              <a:buNone/>
              <a:defRPr/>
            </a:pPr>
            <a:r>
              <a:rPr lang="en-US" dirty="0">
                <a:ea typeface="ＭＳ Ｐゴシック" charset="0"/>
              </a:rPr>
              <a:t>Task:</a:t>
            </a:r>
          </a:p>
          <a:p>
            <a:pPr marL="914400" lvl="1" indent="-457200">
              <a:buFont typeface="+mj-lt"/>
              <a:buAutoNum type="arabicPeriod"/>
              <a:defRPr/>
            </a:pPr>
            <a:r>
              <a:rPr lang="en-US" dirty="0">
                <a:ea typeface="ＭＳ Ｐゴシック" charset="0"/>
              </a:rPr>
              <a:t>Read temperature</a:t>
            </a:r>
          </a:p>
          <a:p>
            <a:pPr marL="914400" lvl="1" indent="-457200">
              <a:buFont typeface="+mj-lt"/>
              <a:buAutoNum type="arabicPeriod"/>
              <a:defRPr/>
            </a:pPr>
            <a:r>
              <a:rPr lang="en-US" dirty="0">
                <a:ea typeface="ＭＳ Ｐゴシック" charset="0"/>
              </a:rPr>
              <a:t>Open/close switch as needed</a:t>
            </a:r>
          </a:p>
          <a:p>
            <a:pPr marL="914400" lvl="1" indent="-457200">
              <a:buFont typeface="+mj-lt"/>
              <a:buAutoNum type="arabicPeriod"/>
              <a:defRPr/>
            </a:pPr>
            <a:r>
              <a:rPr lang="en-US" dirty="0">
                <a:ea typeface="ＭＳ Ｐゴシック" charset="0"/>
              </a:rPr>
              <a:t>Repeat</a:t>
            </a:r>
          </a:p>
        </p:txBody>
      </p:sp>
      <p:pic>
        <p:nvPicPr>
          <p:cNvPr id="24579" name="Picture 4">
            <a:extLst>
              <a:ext uri="{FF2B5EF4-FFF2-40B4-BE49-F238E27FC236}">
                <a16:creationId xmlns:a16="http://schemas.microsoft.com/office/drawing/2014/main" id="{946B6DEB-0466-5C4E-91F5-6A3EF8E25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5575" y="4511675"/>
            <a:ext cx="3683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id="{F691EAF1-68A1-C742-9B15-650EFB45CB66}"/>
              </a:ext>
            </a:extLst>
          </p:cNvPr>
          <p:cNvPicPr>
            <a:picLocks noChangeAspect="1"/>
          </p:cNvPicPr>
          <p:nvPr/>
        </p:nvPicPr>
        <p:blipFill>
          <a:blip r:embed="rId4">
            <a:extLst>
              <a:ext uri="{28A0092B-C50C-407E-A947-70E740481C1C}">
                <a14:useLocalDpi xmlns:a14="http://schemas.microsoft.com/office/drawing/2010/main" val="0"/>
              </a:ext>
            </a:extLst>
          </a:blip>
          <a:srcRect b="6364"/>
          <a:stretch>
            <a:fillRect/>
          </a:stretch>
        </p:blipFill>
        <p:spPr bwMode="auto">
          <a:xfrm>
            <a:off x="8620125" y="492125"/>
            <a:ext cx="14097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a:extLst>
              <a:ext uri="{FF2B5EF4-FFF2-40B4-BE49-F238E27FC236}">
                <a16:creationId xmlns:a16="http://schemas.microsoft.com/office/drawing/2014/main" id="{D9BF9B21-DBF9-3E42-A17C-54ECB44615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3889" y="1871663"/>
            <a:ext cx="973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Freeform 11">
            <a:extLst>
              <a:ext uri="{FF2B5EF4-FFF2-40B4-BE49-F238E27FC236}">
                <a16:creationId xmlns:a16="http://schemas.microsoft.com/office/drawing/2014/main" id="{4A8824B0-E129-EB49-AF6A-760121F93F79}"/>
              </a:ext>
            </a:extLst>
          </p:cNvPr>
          <p:cNvSpPr>
            <a:spLocks noChangeArrowheads="1"/>
          </p:cNvSpPr>
          <p:nvPr/>
        </p:nvSpPr>
        <p:spPr bwMode="auto">
          <a:xfrm>
            <a:off x="7678738" y="2852738"/>
            <a:ext cx="792162" cy="635000"/>
          </a:xfrm>
          <a:custGeom>
            <a:avLst/>
            <a:gdLst>
              <a:gd name="T0" fmla="*/ 760576 w 793314"/>
              <a:gd name="T1" fmla="*/ 37938 h 634978"/>
              <a:gd name="T2" fmla="*/ 706055 w 793314"/>
              <a:gd name="T3" fmla="*/ 123320 h 634978"/>
              <a:gd name="T4" fmla="*/ 687882 w 793314"/>
              <a:gd name="T5" fmla="*/ 151781 h 634978"/>
              <a:gd name="T6" fmla="*/ 660619 w 793314"/>
              <a:gd name="T7" fmla="*/ 180242 h 634978"/>
              <a:gd name="T8" fmla="*/ 624272 w 793314"/>
              <a:gd name="T9" fmla="*/ 218209 h 634978"/>
              <a:gd name="T10" fmla="*/ 569749 w 793314"/>
              <a:gd name="T11" fmla="*/ 256147 h 634978"/>
              <a:gd name="T12" fmla="*/ 515229 w 793314"/>
              <a:gd name="T13" fmla="*/ 275131 h 634978"/>
              <a:gd name="T14" fmla="*/ 487966 w 793314"/>
              <a:gd name="T15" fmla="*/ 284608 h 634978"/>
              <a:gd name="T16" fmla="*/ 442534 w 793314"/>
              <a:gd name="T17" fmla="*/ 294085 h 634978"/>
              <a:gd name="T18" fmla="*/ 233528 w 793314"/>
              <a:gd name="T19" fmla="*/ 284608 h 634978"/>
              <a:gd name="T20" fmla="*/ 169923 w 793314"/>
              <a:gd name="T21" fmla="*/ 265625 h 634978"/>
              <a:gd name="T22" fmla="*/ 142662 w 793314"/>
              <a:gd name="T23" fmla="*/ 246670 h 634978"/>
              <a:gd name="T24" fmla="*/ 106313 w 793314"/>
              <a:gd name="T25" fmla="*/ 161287 h 634978"/>
              <a:gd name="T26" fmla="*/ 97227 w 793314"/>
              <a:gd name="T27" fmla="*/ 132827 h 634978"/>
              <a:gd name="T28" fmla="*/ 124488 w 793314"/>
              <a:gd name="T29" fmla="*/ 37938 h 634978"/>
              <a:gd name="T30" fmla="*/ 142662 w 793314"/>
              <a:gd name="T31" fmla="*/ 18983 h 634978"/>
              <a:gd name="T32" fmla="*/ 197183 w 793314"/>
              <a:gd name="T33" fmla="*/ 0 h 634978"/>
              <a:gd name="T34" fmla="*/ 260794 w 793314"/>
              <a:gd name="T35" fmla="*/ 28460 h 634978"/>
              <a:gd name="T36" fmla="*/ 278967 w 793314"/>
              <a:gd name="T37" fmla="*/ 56921 h 634978"/>
              <a:gd name="T38" fmla="*/ 306228 w 793314"/>
              <a:gd name="T39" fmla="*/ 75905 h 634978"/>
              <a:gd name="T40" fmla="*/ 315313 w 793314"/>
              <a:gd name="T41" fmla="*/ 104366 h 634978"/>
              <a:gd name="T42" fmla="*/ 306228 w 793314"/>
              <a:gd name="T43" fmla="*/ 218209 h 634978"/>
              <a:gd name="T44" fmla="*/ 297140 w 793314"/>
              <a:gd name="T45" fmla="*/ 246670 h 634978"/>
              <a:gd name="T46" fmla="*/ 278967 w 793314"/>
              <a:gd name="T47" fmla="*/ 275131 h 634978"/>
              <a:gd name="T48" fmla="*/ 197183 w 793314"/>
              <a:gd name="T49" fmla="*/ 313069 h 634978"/>
              <a:gd name="T50" fmla="*/ 169923 w 793314"/>
              <a:gd name="T51" fmla="*/ 322546 h 634978"/>
              <a:gd name="T52" fmla="*/ 97227 w 793314"/>
              <a:gd name="T53" fmla="*/ 341530 h 634978"/>
              <a:gd name="T54" fmla="*/ 69966 w 793314"/>
              <a:gd name="T55" fmla="*/ 360484 h 634978"/>
              <a:gd name="T56" fmla="*/ 51793 w 793314"/>
              <a:gd name="T57" fmla="*/ 388945 h 634978"/>
              <a:gd name="T58" fmla="*/ 15444 w 793314"/>
              <a:gd name="T59" fmla="*/ 436390 h 634978"/>
              <a:gd name="T60" fmla="*/ 24530 w 793314"/>
              <a:gd name="T61" fmla="*/ 635616 h 634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3314"/>
              <a:gd name="T94" fmla="*/ 0 h 634978"/>
              <a:gd name="T95" fmla="*/ 793314 w 793314"/>
              <a:gd name="T96" fmla="*/ 634978 h 634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3314" h="634978">
                <a:moveTo>
                  <a:pt x="793314" y="37909"/>
                </a:moveTo>
                <a:lnTo>
                  <a:pt x="736445" y="123204"/>
                </a:lnTo>
                <a:cubicBezTo>
                  <a:pt x="730126" y="132681"/>
                  <a:pt x="725544" y="143582"/>
                  <a:pt x="717489" y="151636"/>
                </a:cubicBezTo>
                <a:lnTo>
                  <a:pt x="689054" y="180068"/>
                </a:lnTo>
                <a:cubicBezTo>
                  <a:pt x="672970" y="228316"/>
                  <a:pt x="692500" y="195003"/>
                  <a:pt x="651142" y="217977"/>
                </a:cubicBezTo>
                <a:cubicBezTo>
                  <a:pt x="631226" y="229040"/>
                  <a:pt x="615886" y="248682"/>
                  <a:pt x="594273" y="255886"/>
                </a:cubicBezTo>
                <a:lnTo>
                  <a:pt x="537405" y="274841"/>
                </a:lnTo>
                <a:cubicBezTo>
                  <a:pt x="527927" y="278000"/>
                  <a:pt x="518768" y="282359"/>
                  <a:pt x="508971" y="284318"/>
                </a:cubicBezTo>
                <a:lnTo>
                  <a:pt x="461580" y="293795"/>
                </a:lnTo>
                <a:cubicBezTo>
                  <a:pt x="388915" y="290636"/>
                  <a:pt x="316119" y="289690"/>
                  <a:pt x="243584" y="284318"/>
                </a:cubicBezTo>
                <a:cubicBezTo>
                  <a:pt x="228281" y="283185"/>
                  <a:pt x="193255" y="270703"/>
                  <a:pt x="177237" y="265364"/>
                </a:cubicBezTo>
                <a:cubicBezTo>
                  <a:pt x="167759" y="259046"/>
                  <a:pt x="156858" y="254463"/>
                  <a:pt x="148803" y="246409"/>
                </a:cubicBezTo>
                <a:cubicBezTo>
                  <a:pt x="126271" y="223879"/>
                  <a:pt x="120277" y="189271"/>
                  <a:pt x="110890" y="161113"/>
                </a:cubicBezTo>
                <a:lnTo>
                  <a:pt x="101412" y="132682"/>
                </a:lnTo>
                <a:cubicBezTo>
                  <a:pt x="109828" y="73775"/>
                  <a:pt x="99861" y="75386"/>
                  <a:pt x="129846" y="37909"/>
                </a:cubicBezTo>
                <a:cubicBezTo>
                  <a:pt x="135429" y="30931"/>
                  <a:pt x="140810" y="22950"/>
                  <a:pt x="148803" y="18954"/>
                </a:cubicBezTo>
                <a:cubicBezTo>
                  <a:pt x="166675" y="10019"/>
                  <a:pt x="205671" y="0"/>
                  <a:pt x="205671" y="0"/>
                </a:cubicBezTo>
                <a:cubicBezTo>
                  <a:pt x="225425" y="6584"/>
                  <a:pt x="256402" y="15419"/>
                  <a:pt x="272018" y="28431"/>
                </a:cubicBezTo>
                <a:cubicBezTo>
                  <a:pt x="280769" y="35723"/>
                  <a:pt x="282919" y="48809"/>
                  <a:pt x="290974" y="56863"/>
                </a:cubicBezTo>
                <a:cubicBezTo>
                  <a:pt x="299029" y="64917"/>
                  <a:pt x="309930" y="69500"/>
                  <a:pt x="319408" y="75818"/>
                </a:cubicBezTo>
                <a:cubicBezTo>
                  <a:pt x="322568" y="85295"/>
                  <a:pt x="328887" y="94260"/>
                  <a:pt x="328887" y="104250"/>
                </a:cubicBezTo>
                <a:cubicBezTo>
                  <a:pt x="328887" y="142290"/>
                  <a:pt x="324436" y="180270"/>
                  <a:pt x="319408" y="217977"/>
                </a:cubicBezTo>
                <a:cubicBezTo>
                  <a:pt x="318088" y="227879"/>
                  <a:pt x="314398" y="237474"/>
                  <a:pt x="309930" y="246409"/>
                </a:cubicBezTo>
                <a:cubicBezTo>
                  <a:pt x="304836" y="256597"/>
                  <a:pt x="299029" y="266787"/>
                  <a:pt x="290974" y="274841"/>
                </a:cubicBezTo>
                <a:cubicBezTo>
                  <a:pt x="268445" y="297368"/>
                  <a:pt x="233822" y="303367"/>
                  <a:pt x="205671" y="312750"/>
                </a:cubicBezTo>
                <a:cubicBezTo>
                  <a:pt x="196193" y="315909"/>
                  <a:pt x="187034" y="320268"/>
                  <a:pt x="177237" y="322227"/>
                </a:cubicBezTo>
                <a:cubicBezTo>
                  <a:pt x="159215" y="325831"/>
                  <a:pt x="120841" y="331469"/>
                  <a:pt x="101412" y="341182"/>
                </a:cubicBezTo>
                <a:cubicBezTo>
                  <a:pt x="91224" y="346276"/>
                  <a:pt x="82456" y="353818"/>
                  <a:pt x="72978" y="360136"/>
                </a:cubicBezTo>
                <a:cubicBezTo>
                  <a:pt x="66659" y="369613"/>
                  <a:pt x="61138" y="379674"/>
                  <a:pt x="54022" y="388568"/>
                </a:cubicBezTo>
                <a:cubicBezTo>
                  <a:pt x="0" y="456090"/>
                  <a:pt x="74452" y="348447"/>
                  <a:pt x="16109" y="435955"/>
                </a:cubicBezTo>
                <a:lnTo>
                  <a:pt x="25587" y="63497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ounded Rectangle 12">
            <a:extLst>
              <a:ext uri="{FF2B5EF4-FFF2-40B4-BE49-F238E27FC236}">
                <a16:creationId xmlns:a16="http://schemas.microsoft.com/office/drawing/2014/main" id="{504B1D20-2F8B-2A44-8166-2E397D7DB2A3}"/>
              </a:ext>
            </a:extLst>
          </p:cNvPr>
          <p:cNvSpPr>
            <a:spLocks noChangeArrowheads="1"/>
          </p:cNvSpPr>
          <p:nvPr/>
        </p:nvSpPr>
        <p:spPr bwMode="auto">
          <a:xfrm>
            <a:off x="8528050" y="3516313"/>
            <a:ext cx="1403350" cy="425450"/>
          </a:xfrm>
          <a:prstGeom prst="roundRect">
            <a:avLst>
              <a:gd name="adj" fmla="val 16667"/>
            </a:avLst>
          </a:prstGeom>
          <a:gradFill rotWithShape="1">
            <a:gsLst>
              <a:gs pos="0">
                <a:srgbClr val="EAEDF4"/>
              </a:gs>
              <a:gs pos="64999">
                <a:srgbClr val="C8CFE0"/>
              </a:gs>
              <a:gs pos="100000">
                <a:srgbClr val="AFBBD4"/>
              </a:gs>
            </a:gsLst>
            <a:lin ang="5400000" scaled="1"/>
          </a:gradFill>
          <a:ln w="9525">
            <a:solidFill>
              <a:srgbClr val="003C6C"/>
            </a:solidFill>
            <a:round/>
            <a:headEnd/>
            <a:tailEnd/>
          </a:ln>
          <a:effectLst>
            <a:outerShdw blurRad="40000" dist="20000" dir="5400000" rotWithShape="0">
              <a:srgbClr val="808080">
                <a:alpha val="37999"/>
              </a:srgbClr>
            </a:outerShdw>
          </a:effectLst>
        </p:spPr>
        <p:txBody>
          <a:bodyPr/>
          <a:lstStyle/>
          <a:p>
            <a:pPr>
              <a:defRPr/>
            </a:pPr>
            <a:r>
              <a:rPr lang="en-US">
                <a:latin typeface="Arial" charset="0"/>
                <a:ea typeface="ＭＳ Ｐゴシック" charset="0"/>
                <a:cs typeface="ＭＳ Ｐゴシック" charset="0"/>
              </a:rPr>
              <a:t>Software?</a:t>
            </a:r>
          </a:p>
        </p:txBody>
      </p:sp>
      <p:cxnSp>
        <p:nvCxnSpPr>
          <p:cNvPr id="24584" name="Curved Connector 14">
            <a:extLst>
              <a:ext uri="{FF2B5EF4-FFF2-40B4-BE49-F238E27FC236}">
                <a16:creationId xmlns:a16="http://schemas.microsoft.com/office/drawing/2014/main" id="{FB08E1A3-8A9C-7844-9980-2DCF2FBE77EA}"/>
              </a:ext>
            </a:extLst>
          </p:cNvPr>
          <p:cNvCxnSpPr>
            <a:cxnSpLocks noChangeShapeType="1"/>
          </p:cNvCxnSpPr>
          <p:nvPr/>
        </p:nvCxnSpPr>
        <p:spPr bwMode="auto">
          <a:xfrm>
            <a:off x="8442325" y="5468938"/>
            <a:ext cx="603250" cy="6350"/>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24585" name="Curved Connector 15">
            <a:extLst>
              <a:ext uri="{FF2B5EF4-FFF2-40B4-BE49-F238E27FC236}">
                <a16:creationId xmlns:a16="http://schemas.microsoft.com/office/drawing/2014/main" id="{A267949E-8390-B14F-8740-20E130BE254A}"/>
              </a:ext>
            </a:extLst>
          </p:cNvPr>
          <p:cNvCxnSpPr>
            <a:cxnSpLocks noChangeShapeType="1"/>
            <a:endCxn id="13" idx="2"/>
          </p:cNvCxnSpPr>
          <p:nvPr/>
        </p:nvCxnSpPr>
        <p:spPr bwMode="auto">
          <a:xfrm rot="5400000" flipH="1" flipV="1">
            <a:off x="8944769" y="4226719"/>
            <a:ext cx="569912" cy="0"/>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24586" name="Curved Connector 18">
            <a:extLst>
              <a:ext uri="{FF2B5EF4-FFF2-40B4-BE49-F238E27FC236}">
                <a16:creationId xmlns:a16="http://schemas.microsoft.com/office/drawing/2014/main" id="{DCA74148-740C-064F-ABB1-587D4F4932A7}"/>
              </a:ext>
            </a:extLst>
          </p:cNvPr>
          <p:cNvCxnSpPr>
            <a:cxnSpLocks noChangeShapeType="1"/>
            <a:stCxn id="13" idx="0"/>
          </p:cNvCxnSpPr>
          <p:nvPr/>
        </p:nvCxnSpPr>
        <p:spPr bwMode="auto">
          <a:xfrm rot="16200000" flipV="1">
            <a:off x="8561388" y="2847976"/>
            <a:ext cx="966788" cy="369887"/>
          </a:xfrm>
          <a:prstGeom prst="curvedConnector3">
            <a:avLst>
              <a:gd name="adj1" fmla="val 50000"/>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cxnSp>
      <p:sp>
        <p:nvSpPr>
          <p:cNvPr id="24587" name="Title 1">
            <a:extLst>
              <a:ext uri="{FF2B5EF4-FFF2-40B4-BE49-F238E27FC236}">
                <a16:creationId xmlns:a16="http://schemas.microsoft.com/office/drawing/2014/main" id="{39976A1B-C720-5449-B4EF-9B21A453B99C}"/>
              </a:ext>
            </a:extLst>
          </p:cNvPr>
          <p:cNvSpPr>
            <a:spLocks noGrp="1" noChangeArrowheads="1"/>
          </p:cNvSpPr>
          <p:nvPr>
            <p:ph type="title"/>
          </p:nvPr>
        </p:nvSpPr>
        <p:spPr/>
        <p:txBody>
          <a:bodyPr/>
          <a:lstStyle/>
          <a:p>
            <a:r>
              <a:rPr lang="en-US" altLang="en-US">
                <a:ea typeface="ＭＳ Ｐゴシック" panose="020B0600070205080204" pitchFamily="34" charset="-128"/>
              </a:rPr>
              <a:t>Example: Basic Temperature Control</a:t>
            </a:r>
          </a:p>
        </p:txBody>
      </p:sp>
      <p:pic>
        <p:nvPicPr>
          <p:cNvPr id="24588" name="Picture 1">
            <a:extLst>
              <a:ext uri="{FF2B5EF4-FFF2-40B4-BE49-F238E27FC236}">
                <a16:creationId xmlns:a16="http://schemas.microsoft.com/office/drawing/2014/main" id="{8B7FEEF1-2F01-314A-BD00-223BFAC921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8201" y="3286125"/>
            <a:ext cx="10064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1F5568DF-EC23-344C-B13F-B5812300AA04}"/>
              </a:ext>
            </a:extLst>
          </p:cNvPr>
          <p:cNvSpPr>
            <a:spLocks noGrp="1" noChangeArrowheads="1"/>
          </p:cNvSpPr>
          <p:nvPr>
            <p:ph type="title"/>
          </p:nvPr>
        </p:nvSpPr>
        <p:spPr/>
        <p:txBody>
          <a:bodyPr/>
          <a:lstStyle/>
          <a:p>
            <a:r>
              <a:rPr lang="en-US" altLang="en-US">
                <a:ea typeface="ＭＳ Ｐゴシック" panose="020B0600070205080204" pitchFamily="34" charset="-128"/>
              </a:rPr>
              <a:t>Breakpoint Tables</a:t>
            </a:r>
          </a:p>
        </p:txBody>
      </p:sp>
      <p:sp>
        <p:nvSpPr>
          <p:cNvPr id="75778" name="Content Placeholder 2">
            <a:extLst>
              <a:ext uri="{FF2B5EF4-FFF2-40B4-BE49-F238E27FC236}">
                <a16:creationId xmlns:a16="http://schemas.microsoft.com/office/drawing/2014/main" id="{8D1A4901-5FAD-E44F-AC22-E9394441D0BF}"/>
              </a:ext>
            </a:extLst>
          </p:cNvPr>
          <p:cNvSpPr>
            <a:spLocks noGrp="1" noChangeArrowheads="1"/>
          </p:cNvSpPr>
          <p:nvPr>
            <p:ph idx="1"/>
          </p:nvPr>
        </p:nvSpPr>
        <p:spPr>
          <a:xfrm>
            <a:off x="1644651" y="852488"/>
            <a:ext cx="4797425" cy="5035550"/>
          </a:xfrm>
        </p:spPr>
        <p:txBody>
          <a:bodyPr/>
          <a:lstStyle/>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US" altLang="en-US" dirty="0">
                <a:ea typeface="ＭＳ Ｐゴシック" panose="020B0600070205080204" pitchFamily="34" charset="-128"/>
              </a:rPr>
              <a:t>Analog records can set</a:t>
            </a:r>
            <a:br>
              <a:rPr lang="en-US" altLang="en-US" dirty="0">
                <a:ea typeface="ＭＳ Ｐゴシック" panose="020B0600070205080204" pitchFamily="34" charset="-128"/>
              </a:rPr>
            </a:br>
            <a:r>
              <a:rPr lang="en-US" altLang="en-US" dirty="0">
                <a:ea typeface="ＭＳ Ｐゴシック" panose="020B0600070205080204" pitchFamily="34" charset="-128"/>
              </a:rPr>
              <a:t>LINR= </a:t>
            </a:r>
            <a:r>
              <a:rPr lang="en-US" altLang="en-US" dirty="0" err="1">
                <a:ea typeface="ＭＳ Ｐゴシック" panose="020B0600070205080204" pitchFamily="34" charset="-128"/>
              </a:rPr>
              <a:t>typeKdegC</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with this in a *.</a:t>
            </a:r>
            <a:r>
              <a:rPr lang="en-US" altLang="en-US" dirty="0" err="1">
                <a:ea typeface="ＭＳ Ｐゴシック" panose="020B0600070205080204" pitchFamily="34" charset="-128"/>
              </a:rPr>
              <a:t>dbd</a:t>
            </a:r>
            <a:r>
              <a:rPr lang="en-US" altLang="en-US" dirty="0">
                <a:ea typeface="ＭＳ Ｐゴシック" panose="020B0600070205080204" pitchFamily="34" charset="-128"/>
              </a:rPr>
              <a:t> file:</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GB" altLang="en-US" sz="1800" dirty="0" err="1">
                <a:solidFill>
                  <a:srgbClr val="131313"/>
                </a:solidFill>
                <a:latin typeface="Courier New" panose="02070309020205020404" pitchFamily="49" charset="0"/>
                <a:ea typeface="ＭＳ Ｐゴシック" panose="020B0600070205080204" pitchFamily="34" charset="-128"/>
              </a:rPr>
              <a:t>breaktable</a:t>
            </a:r>
            <a:r>
              <a:rPr lang="en-GB" altLang="en-US" sz="1800" dirty="0">
                <a:solidFill>
                  <a:srgbClr val="131313"/>
                </a:solidFill>
                <a:latin typeface="Courier New" panose="02070309020205020404" pitchFamily="49" charset="0"/>
                <a:ea typeface="ＭＳ Ｐゴシック" panose="020B0600070205080204" pitchFamily="34" charset="-128"/>
              </a:rPr>
              <a:t>(</a:t>
            </a:r>
            <a:r>
              <a:rPr lang="en-GB" altLang="en-US" sz="1800" dirty="0" err="1">
                <a:solidFill>
                  <a:srgbClr val="131313"/>
                </a:solidFill>
                <a:latin typeface="Courier New" panose="02070309020205020404" pitchFamily="49" charset="0"/>
                <a:ea typeface="ＭＳ Ｐゴシック" panose="020B0600070205080204" pitchFamily="34" charset="-128"/>
              </a:rPr>
              <a:t>typeKdegC</a:t>
            </a:r>
            <a:r>
              <a:rPr lang="en-GB" altLang="en-US" sz="1800" dirty="0">
                <a:solidFill>
                  <a:srgbClr val="131313"/>
                </a:solidFill>
                <a:latin typeface="Courier New" panose="02070309020205020404" pitchFamily="49" charset="0"/>
                <a:ea typeface="ＭＳ Ｐゴシック" panose="020B0600070205080204" pitchFamily="34" charset="-128"/>
              </a:rPr>
              <a:t>)</a:t>
            </a:r>
            <a:br>
              <a:rPr lang="en-GB" altLang="en-US" sz="1800" dirty="0">
                <a:solidFill>
                  <a:srgbClr val="131313"/>
                </a:solidFill>
                <a:latin typeface="Courier New" panose="02070309020205020404" pitchFamily="49" charset="0"/>
                <a:ea typeface="ＭＳ Ｐゴシック" panose="020B0600070205080204" pitchFamily="34" charset="-128"/>
              </a:rPr>
            </a:br>
            <a:r>
              <a:rPr lang="en-GB" altLang="en-US" sz="1800" dirty="0">
                <a:solidFill>
                  <a:srgbClr val="131313"/>
                </a:solidFill>
                <a:latin typeface="Courier New" panose="02070309020205020404" pitchFamily="49" charset="0"/>
                <a:ea typeface="ＭＳ Ｐゴシック" panose="020B0600070205080204" pitchFamily="34" charset="-128"/>
              </a:rPr>
              <a:t>{</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0.000000   0.000000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299.268700  74.000000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660.752744 163.000000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1104.793671 274.000000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1702.338802 418.000000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2902.787322 703.000000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3427.599045 831.000000</a:t>
            </a:r>
          </a:p>
          <a:p>
            <a:pPr marL="500063" indent="0">
              <a:lnSpc>
                <a:spcPct val="84000"/>
              </a:lnSpc>
              <a:spcBef>
                <a:spcPts val="7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    ...</a:t>
            </a:r>
          </a:p>
          <a:p>
            <a:pPr marL="500063" indent="0">
              <a:lnSpc>
                <a:spcPct val="84000"/>
              </a:lnSpc>
              <a:spcBef>
                <a:spcPts val="325"/>
              </a:spcBef>
              <a:spcAft>
                <a:spcPts val="263"/>
              </a:spcAft>
              <a:buNone/>
              <a:tabLst>
                <a:tab pos="1042988" algn="l"/>
                <a:tab pos="1957388" algn="l"/>
                <a:tab pos="2871788" algn="l"/>
                <a:tab pos="3786188" algn="l"/>
                <a:tab pos="4700588" algn="l"/>
                <a:tab pos="5614988" algn="l"/>
                <a:tab pos="6529388" algn="l"/>
                <a:tab pos="7443788" algn="l"/>
                <a:tab pos="8358188" algn="l"/>
                <a:tab pos="9272588" algn="l"/>
                <a:tab pos="10186988" algn="l"/>
              </a:tabLst>
            </a:pPr>
            <a:r>
              <a:rPr lang="en-GB" altLang="en-US" sz="1800" dirty="0">
                <a:solidFill>
                  <a:srgbClr val="131313"/>
                </a:solidFill>
                <a:latin typeface="Courier New" panose="02070309020205020404" pitchFamily="49" charset="0"/>
                <a:ea typeface="ＭＳ Ｐゴシック" panose="020B0600070205080204" pitchFamily="34" charset="-128"/>
              </a:rPr>
              <a:t>}</a:t>
            </a:r>
            <a:endParaRPr lang="en-US" altLang="en-US" sz="1800" dirty="0">
              <a:ea typeface="ＭＳ Ｐゴシック" panose="020B0600070205080204" pitchFamily="34" charset="-128"/>
            </a:endParaRPr>
          </a:p>
        </p:txBody>
      </p:sp>
      <p:pic>
        <p:nvPicPr>
          <p:cNvPr id="75779" name="Picture 2">
            <a:extLst>
              <a:ext uri="{FF2B5EF4-FFF2-40B4-BE49-F238E27FC236}">
                <a16:creationId xmlns:a16="http://schemas.microsoft.com/office/drawing/2014/main" id="{54B573C9-F154-0042-85BB-AC5E6D6DC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50" y="1725613"/>
            <a:ext cx="3835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23D61B7A-33C0-3D43-8815-907C6151C03A}"/>
              </a:ext>
            </a:extLst>
          </p:cNvPr>
          <p:cNvSpPr>
            <a:spLocks noGrp="1" noChangeArrowheads="1"/>
          </p:cNvSpPr>
          <p:nvPr>
            <p:ph type="title"/>
          </p:nvPr>
        </p:nvSpPr>
        <p:spPr/>
        <p:txBody>
          <a:bodyPr/>
          <a:lstStyle/>
          <a:p>
            <a:r>
              <a:rPr lang="en-US" altLang="en-US">
                <a:ea typeface="ＭＳ Ｐゴシック" panose="020B0600070205080204" pitchFamily="34" charset="-128"/>
              </a:rPr>
              <a:t>Summary</a:t>
            </a:r>
          </a:p>
        </p:txBody>
      </p:sp>
      <p:sp>
        <p:nvSpPr>
          <p:cNvPr id="86018" name="Content Placeholder 2">
            <a:extLst>
              <a:ext uri="{FF2B5EF4-FFF2-40B4-BE49-F238E27FC236}">
                <a16:creationId xmlns:a16="http://schemas.microsoft.com/office/drawing/2014/main" id="{0D7766F3-141A-544F-8356-C8F5ED6D0644}"/>
              </a:ext>
            </a:extLst>
          </p:cNvPr>
          <p:cNvSpPr>
            <a:spLocks noGrp="1" noChangeArrowheads="1"/>
          </p:cNvSpPr>
          <p:nvPr>
            <p:ph idx="1"/>
          </p:nvPr>
        </p:nvSpPr>
        <p:spPr>
          <a:xfrm>
            <a:off x="1644651" y="1393031"/>
            <a:ext cx="9906793" cy="5269708"/>
          </a:xfrm>
        </p:spPr>
        <p:txBody>
          <a:bodyPr/>
          <a:lstStyle/>
          <a:p>
            <a:r>
              <a:rPr lang="en-US" altLang="en-US" dirty="0">
                <a:ea typeface="ＭＳ Ｐゴシック" panose="020B0600070205080204" pitchFamily="34" charset="-128"/>
              </a:rPr>
              <a:t>Database R</a:t>
            </a:r>
            <a:r>
              <a:rPr lang="en-US" altLang="ja-JP" dirty="0">
                <a:ea typeface="ＭＳ Ｐゴシック" panose="020B0600070205080204" pitchFamily="34" charset="-128"/>
              </a:rPr>
              <a:t>ecords configure the IOC</a:t>
            </a:r>
            <a:r>
              <a:rPr lang="ja-JP" altLang="en-US">
                <a:ea typeface="ＭＳ Ｐゴシック" panose="020B0600070205080204" pitchFamily="34" charset="-128"/>
              </a:rPr>
              <a:t>’</a:t>
            </a:r>
            <a:r>
              <a:rPr lang="en-US" altLang="ja-JP" dirty="0">
                <a:ea typeface="ＭＳ Ｐゴシック" panose="020B0600070205080204" pitchFamily="34" charset="-128"/>
              </a:rPr>
              <a:t>s data flow</a:t>
            </a:r>
          </a:p>
          <a:p>
            <a:pPr lvl="1"/>
            <a:r>
              <a:rPr lang="en-US" altLang="en-US" dirty="0">
                <a:ea typeface="ＭＳ Ｐゴシック" panose="020B0600070205080204" pitchFamily="34" charset="-128"/>
              </a:rPr>
              <a:t>Fields, links instead of custom code</a:t>
            </a:r>
          </a:p>
          <a:p>
            <a:r>
              <a:rPr lang="en-US" altLang="en-US" dirty="0">
                <a:ea typeface="ＭＳ Ｐゴシック" panose="020B0600070205080204" pitchFamily="34" charset="-128"/>
              </a:rPr>
              <a:t>There</a:t>
            </a:r>
            <a:r>
              <a:rPr lang="ja-JP" altLang="en-US">
                <a:ea typeface="ＭＳ Ｐゴシック" panose="020B0600070205080204" pitchFamily="34" charset="-128"/>
              </a:rPr>
              <a:t>’</a:t>
            </a:r>
            <a:r>
              <a:rPr lang="en-US" altLang="ja-JP" dirty="0">
                <a:ea typeface="ＭＳ Ｐゴシック" panose="020B0600070205080204" pitchFamily="34" charset="-128"/>
              </a:rPr>
              <a:t>s more</a:t>
            </a:r>
          </a:p>
          <a:p>
            <a:pPr lvl="1"/>
            <a:r>
              <a:rPr lang="en-US" altLang="en-US" dirty="0">
                <a:ea typeface="ＭＳ Ｐゴシック" panose="020B0600070205080204" pitchFamily="34" charset="-128"/>
              </a:rPr>
              <a:t>Fields MDEL/ADEL, </a:t>
            </a:r>
            <a:r>
              <a:rPr lang="en-US" altLang="en-US" dirty="0" err="1">
                <a:ea typeface="ＭＳ Ｐゴシック" panose="020B0600070205080204" pitchFamily="34" charset="-128"/>
              </a:rPr>
              <a:t>bo.HIGH</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Access security	</a:t>
            </a:r>
          </a:p>
          <a:p>
            <a:r>
              <a:rPr lang="en-US" altLang="en-US" dirty="0">
                <a:ea typeface="ＭＳ Ｐゴシック" panose="020B0600070205080204" pitchFamily="34" charset="-128"/>
              </a:rPr>
              <a:t>See </a:t>
            </a:r>
            <a:r>
              <a:rPr lang="en-US" altLang="en-US" dirty="0">
                <a:ea typeface="ＭＳ Ｐゴシック" panose="020B0600070205080204" pitchFamily="34" charset="-128"/>
                <a:hlinkClick r:id="rId2"/>
              </a:rPr>
              <a:t>https://epics-controls.org</a:t>
            </a:r>
            <a:r>
              <a:rPr lang="en-US" altLang="en-US" dirty="0">
                <a:ea typeface="ＭＳ Ｐゴシック" panose="020B0600070205080204" pitchFamily="34" charset="-128"/>
              </a:rPr>
              <a:t> for</a:t>
            </a:r>
          </a:p>
          <a:p>
            <a:pPr lvl="1"/>
            <a:r>
              <a:rPr lang="en-US" altLang="en-US" dirty="0">
                <a:ea typeface="ＭＳ Ｐゴシック" panose="020B0600070205080204" pitchFamily="34" charset="-128"/>
              </a:rPr>
              <a:t>IOC Application Developers</a:t>
            </a:r>
            <a:r>
              <a:rPr lang="ja-JP" altLang="en-US">
                <a:ea typeface="ＭＳ Ｐゴシック" panose="020B0600070205080204" pitchFamily="34" charset="-128"/>
              </a:rPr>
              <a:t>’</a:t>
            </a:r>
            <a:r>
              <a:rPr lang="en-US" altLang="ja-JP" dirty="0">
                <a:ea typeface="ＭＳ Ｐゴシック" panose="020B0600070205080204" pitchFamily="34" charset="-128"/>
              </a:rPr>
              <a:t> Guide</a:t>
            </a:r>
          </a:p>
          <a:p>
            <a:pPr lvl="1"/>
            <a:r>
              <a:rPr lang="en-US" altLang="en-US" dirty="0">
                <a:ea typeface="ＭＳ Ｐゴシック" panose="020B0600070205080204" pitchFamily="34" charset="-128"/>
              </a:rPr>
              <a:t>Record Reference Manual,</a:t>
            </a:r>
            <a:br>
              <a:rPr lang="en-US" altLang="en-US" dirty="0">
                <a:ea typeface="ＭＳ Ｐゴシック" panose="020B0600070205080204" pitchFamily="34" charset="-128"/>
              </a:rPr>
            </a:br>
            <a:r>
              <a:rPr lang="en-US" altLang="en-US" dirty="0">
                <a:ea typeface="ＭＳ Ｐゴシック" panose="020B0600070205080204" pitchFamily="34" charset="-128"/>
                <a:hlinkClick r:id="rId3"/>
              </a:rPr>
              <a:t>https://epics.anl.gov/base/R7-0/6-docs/RecordReference.html</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8DA5A5E9-013D-1E44-8D55-B85D6D82D732}"/>
              </a:ext>
            </a:extLst>
          </p:cNvPr>
          <p:cNvSpPr>
            <a:spLocks noGrp="1"/>
          </p:cNvSpPr>
          <p:nvPr>
            <p:ph type="sldNum" sz="quarter" idx="4294967295"/>
          </p:nvPr>
        </p:nvSpPr>
        <p:spPr bwMode="auto">
          <a:xfrm>
            <a:off x="4648200" y="6662738"/>
            <a:ext cx="2895600" cy="182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fld id="{9DBCBA01-9B99-F849-BBDF-5BD8ADC2F0C2}" type="slidenum">
              <a:rPr lang="en-US" altLang="en-US" sz="500" b="0">
                <a:solidFill>
                  <a:schemeClr val="tx2"/>
                </a:solidFill>
                <a:latin typeface="Times New Roman" panose="02020603050405020304" pitchFamily="18" charset="0"/>
              </a:rPr>
              <a:pPr algn="ctr" eaLnBrk="1" hangingPunct="1">
                <a:spcBef>
                  <a:spcPct val="0"/>
                </a:spcBef>
                <a:buClrTx/>
                <a:buFontTx/>
                <a:buNone/>
              </a:pPr>
              <a:t>6</a:t>
            </a:fld>
            <a:endParaRPr lang="en-US" altLang="en-US" sz="500" b="0">
              <a:solidFill>
                <a:schemeClr val="tx2"/>
              </a:solidFill>
              <a:latin typeface="Times New Roman" panose="02020603050405020304" pitchFamily="18" charset="0"/>
            </a:endParaRPr>
          </a:p>
        </p:txBody>
      </p:sp>
      <p:sp>
        <p:nvSpPr>
          <p:cNvPr id="25602" name="Rectangle 2">
            <a:extLst>
              <a:ext uri="{FF2B5EF4-FFF2-40B4-BE49-F238E27FC236}">
                <a16:creationId xmlns:a16="http://schemas.microsoft.com/office/drawing/2014/main" id="{901CA6B0-0FEE-2143-8157-5FB2AD1C5C87}"/>
              </a:ext>
            </a:extLst>
          </p:cNvPr>
          <p:cNvSpPr>
            <a:spLocks noGrp="1" noChangeArrowheads="1"/>
          </p:cNvSpPr>
          <p:nvPr>
            <p:ph type="title"/>
          </p:nvPr>
        </p:nvSpPr>
        <p:spPr/>
        <p:txBody>
          <a:bodyPr/>
          <a:lstStyle/>
          <a:p>
            <a:r>
              <a:rPr lang="en-US" altLang="en-US">
                <a:ea typeface="ＭＳ Ｐゴシック" panose="020B0600070205080204" pitchFamily="34" charset="-128"/>
              </a:rPr>
              <a:t>One Fishy Database</a:t>
            </a:r>
          </a:p>
        </p:txBody>
      </p:sp>
      <p:pic>
        <p:nvPicPr>
          <p:cNvPr id="25603" name="Picture 5" descr="db.png">
            <a:extLst>
              <a:ext uri="{FF2B5EF4-FFF2-40B4-BE49-F238E27FC236}">
                <a16:creationId xmlns:a16="http://schemas.microsoft.com/office/drawing/2014/main" id="{31877AE8-7D19-2E40-99D3-894C93E50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692151"/>
            <a:ext cx="28575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a:extLst>
              <a:ext uri="{FF2B5EF4-FFF2-40B4-BE49-F238E27FC236}">
                <a16:creationId xmlns:a16="http://schemas.microsoft.com/office/drawing/2014/main" id="{8F5719C0-7BDA-CB4D-9358-45D82C87EFD3}"/>
              </a:ext>
            </a:extLst>
          </p:cNvPr>
          <p:cNvSpPr/>
          <p:nvPr/>
        </p:nvSpPr>
        <p:spPr bwMode="auto">
          <a:xfrm>
            <a:off x="6046789" y="844550"/>
            <a:ext cx="2441575" cy="655639"/>
          </a:xfrm>
          <a:prstGeom prst="wedgeRoundRectCallout">
            <a:avLst>
              <a:gd name="adj1" fmla="val -196320"/>
              <a:gd name="adj2" fmla="val -60009"/>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Analog Input Record</a:t>
            </a:r>
          </a:p>
        </p:txBody>
      </p:sp>
      <p:sp>
        <p:nvSpPr>
          <p:cNvPr id="11" name="Rounded Rectangular Callout 10">
            <a:extLst>
              <a:ext uri="{FF2B5EF4-FFF2-40B4-BE49-F238E27FC236}">
                <a16:creationId xmlns:a16="http://schemas.microsoft.com/office/drawing/2014/main" id="{85633C61-F59B-9C45-9C56-DF467B762341}"/>
              </a:ext>
            </a:extLst>
          </p:cNvPr>
          <p:cNvSpPr/>
          <p:nvPr/>
        </p:nvSpPr>
        <p:spPr bwMode="auto">
          <a:xfrm>
            <a:off x="4937126" y="4306887"/>
            <a:ext cx="2441575" cy="655639"/>
          </a:xfrm>
          <a:prstGeom prst="wedgeRoundRectCallout">
            <a:avLst>
              <a:gd name="adj1" fmla="val -152913"/>
              <a:gd name="adj2" fmla="val 74282"/>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Binary Output Record</a:t>
            </a:r>
          </a:p>
        </p:txBody>
      </p:sp>
      <p:sp>
        <p:nvSpPr>
          <p:cNvPr id="12" name="Rounded Rectangular Callout 11">
            <a:extLst>
              <a:ext uri="{FF2B5EF4-FFF2-40B4-BE49-F238E27FC236}">
                <a16:creationId xmlns:a16="http://schemas.microsoft.com/office/drawing/2014/main" id="{9F43CEA8-CB9C-EE45-BBCB-EC12A8A9DC0F}"/>
              </a:ext>
            </a:extLst>
          </p:cNvPr>
          <p:cNvSpPr/>
          <p:nvPr/>
        </p:nvSpPr>
        <p:spPr bwMode="auto">
          <a:xfrm>
            <a:off x="5097464" y="1722438"/>
            <a:ext cx="1449387" cy="500062"/>
          </a:xfrm>
          <a:prstGeom prst="wedgeRoundRectCallout">
            <a:avLst>
              <a:gd name="adj1" fmla="val -216454"/>
              <a:gd name="adj2" fmla="val -161196"/>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dirty="0">
                <a:solidFill>
                  <a:schemeClr val="tx1"/>
                </a:solidFill>
              </a:rPr>
              <a:t>SCAN Field</a:t>
            </a:r>
          </a:p>
        </p:txBody>
      </p:sp>
    </p:spTree>
  </p:cSld>
  <p:clrMapOvr>
    <a:masterClrMapping/>
  </p:clrMapOvr>
  <p:transition advTm="44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993A289-6FD1-4046-BE07-1469CD5144FC}"/>
              </a:ext>
            </a:extLst>
          </p:cNvPr>
          <p:cNvSpPr>
            <a:spLocks noGrp="1" noChangeArrowheads="1"/>
          </p:cNvSpPr>
          <p:nvPr>
            <p:ph type="title"/>
          </p:nvPr>
        </p:nvSpPr>
        <p:spPr/>
        <p:txBody>
          <a:bodyPr/>
          <a:lstStyle/>
          <a:p>
            <a:r>
              <a:rPr lang="en-US" altLang="en-US">
                <a:ea typeface="ＭＳ Ｐゴシック" panose="020B0600070205080204" pitchFamily="34" charset="-128"/>
              </a:rPr>
              <a:t>Database = Records + Fields + Links</a:t>
            </a:r>
          </a:p>
        </p:txBody>
      </p:sp>
      <p:sp>
        <p:nvSpPr>
          <p:cNvPr id="27650" name="Content Placeholder 2">
            <a:extLst>
              <a:ext uri="{FF2B5EF4-FFF2-40B4-BE49-F238E27FC236}">
                <a16:creationId xmlns:a16="http://schemas.microsoft.com/office/drawing/2014/main" id="{9AE4B4B4-A373-934B-AF22-B92B782BE299}"/>
              </a:ext>
            </a:extLst>
          </p:cNvPr>
          <p:cNvSpPr>
            <a:spLocks noGrp="1" noChangeArrowheads="1"/>
          </p:cNvSpPr>
          <p:nvPr>
            <p:ph idx="1"/>
          </p:nvPr>
        </p:nvSpPr>
        <p:spPr>
          <a:xfrm>
            <a:off x="1644650" y="1354139"/>
            <a:ext cx="8229600" cy="4884737"/>
          </a:xfrm>
        </p:spPr>
        <p:txBody>
          <a:bodyPr/>
          <a:lstStyle/>
          <a:p>
            <a:r>
              <a:rPr lang="en-US" altLang="en-US">
                <a:ea typeface="ＭＳ Ｐゴシック" panose="020B0600070205080204" pitchFamily="34" charset="-128"/>
              </a:rPr>
              <a:t>IOC loads and executes one or more databases</a:t>
            </a:r>
          </a:p>
          <a:p>
            <a:r>
              <a:rPr lang="en-US" altLang="en-US">
                <a:ea typeface="ＭＳ Ｐゴシック" panose="020B0600070205080204" pitchFamily="34" charset="-128"/>
              </a:rPr>
              <a:t>Each database has records</a:t>
            </a:r>
          </a:p>
          <a:p>
            <a:r>
              <a:rPr lang="en-US" altLang="en-US">
                <a:ea typeface="ＭＳ Ｐゴシック" panose="020B0600070205080204" pitchFamily="34" charset="-128"/>
              </a:rPr>
              <a:t>Each record has</a:t>
            </a:r>
          </a:p>
          <a:p>
            <a:pPr lvl="1"/>
            <a:r>
              <a:rPr lang="en-US" altLang="en-US">
                <a:ea typeface="ＭＳ Ｐゴシック" panose="020B0600070205080204" pitchFamily="34" charset="-128"/>
              </a:rPr>
              <a:t>Name (unique on the whole network)</a:t>
            </a:r>
          </a:p>
          <a:p>
            <a:pPr lvl="1"/>
            <a:r>
              <a:rPr lang="en-US" altLang="en-US">
                <a:ea typeface="ＭＳ Ｐゴシック" panose="020B0600070205080204" pitchFamily="34" charset="-128"/>
              </a:rPr>
              <a:t>Type (determines fields and their functionality)</a:t>
            </a:r>
          </a:p>
          <a:p>
            <a:pPr lvl="1"/>
            <a:r>
              <a:rPr lang="en-US" altLang="en-US">
                <a:ea typeface="ＭＳ Ｐゴシック" panose="020B0600070205080204" pitchFamily="34" charset="-128"/>
              </a:rPr>
              <a:t>Fields (properties, can be read, most also written at runtime)</a:t>
            </a:r>
          </a:p>
          <a:p>
            <a:pPr lvl="1"/>
            <a:r>
              <a:rPr lang="en-US" altLang="en-US">
                <a:ea typeface="ＭＳ Ｐゴシック" panose="020B0600070205080204" pitchFamily="34" charset="-128"/>
              </a:rPr>
              <a:t>Often device support to interface to hardware</a:t>
            </a:r>
          </a:p>
          <a:p>
            <a:pPr lvl="1"/>
            <a:r>
              <a:rPr lang="en-US" altLang="en-US">
                <a:ea typeface="ＭＳ Ｐゴシック" panose="020B0600070205080204" pitchFamily="34" charset="-128"/>
              </a:rPr>
              <a:t>Links to other records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EC896E2-D979-744D-9923-ECF6C43806B9}"/>
              </a:ext>
            </a:extLst>
          </p:cNvPr>
          <p:cNvSpPr>
            <a:spLocks noGrp="1" noChangeArrowheads="1"/>
          </p:cNvSpPr>
          <p:nvPr>
            <p:ph type="title"/>
          </p:nvPr>
        </p:nvSpPr>
        <p:spPr/>
        <p:txBody>
          <a:bodyPr/>
          <a:lstStyle/>
          <a:p>
            <a:r>
              <a:rPr lang="en-US" altLang="en-US">
                <a:ea typeface="ＭＳ Ｐゴシック" panose="020B0600070205080204" pitchFamily="34" charset="-128"/>
              </a:rPr>
              <a:t>Records are Active</a:t>
            </a:r>
          </a:p>
        </p:txBody>
      </p:sp>
      <p:sp>
        <p:nvSpPr>
          <p:cNvPr id="28674" name="Content Placeholder 2">
            <a:extLst>
              <a:ext uri="{FF2B5EF4-FFF2-40B4-BE49-F238E27FC236}">
                <a16:creationId xmlns:a16="http://schemas.microsoft.com/office/drawing/2014/main" id="{97B843BD-A564-9846-B6AA-4D5D64DE6746}"/>
              </a:ext>
            </a:extLst>
          </p:cNvPr>
          <p:cNvSpPr>
            <a:spLocks noGrp="1" noChangeArrowheads="1"/>
          </p:cNvSpPr>
          <p:nvPr>
            <p:ph idx="1"/>
          </p:nvPr>
        </p:nvSpPr>
        <p:spPr>
          <a:xfrm>
            <a:off x="1644650" y="935038"/>
            <a:ext cx="8229600" cy="4953000"/>
          </a:xfrm>
        </p:spPr>
        <p:txBody>
          <a:bodyPr/>
          <a:lstStyle/>
          <a:p>
            <a:r>
              <a:rPr lang="en-US" altLang="en-US" dirty="0">
                <a:ea typeface="ＭＳ Ｐゴシック" panose="020B0600070205080204" pitchFamily="34" charset="-128"/>
              </a:rPr>
              <a:t>Records ‘do’ things</a:t>
            </a:r>
          </a:p>
          <a:p>
            <a:pPr lvl="1"/>
            <a:r>
              <a:rPr lang="en-US" altLang="en-US" dirty="0">
                <a:ea typeface="ＭＳ Ｐゴシック" panose="020B0600070205080204" pitchFamily="34" charset="-128"/>
              </a:rPr>
              <a:t>Get data from other records or hardware</a:t>
            </a:r>
          </a:p>
          <a:p>
            <a:pPr lvl="1"/>
            <a:r>
              <a:rPr lang="en-US" altLang="en-US" dirty="0">
                <a:ea typeface="ＭＳ Ｐゴシック" panose="020B0600070205080204" pitchFamily="34" charset="-128"/>
              </a:rPr>
              <a:t>Perform calculations</a:t>
            </a:r>
          </a:p>
          <a:p>
            <a:pPr lvl="1"/>
            <a:r>
              <a:rPr lang="en-US" altLang="en-US" dirty="0">
                <a:ea typeface="ＭＳ Ｐゴシック" panose="020B0600070205080204" pitchFamily="34" charset="-128"/>
              </a:rPr>
              <a:t>Check value ranges, raise alarms</a:t>
            </a:r>
          </a:p>
          <a:p>
            <a:pPr lvl="1"/>
            <a:r>
              <a:rPr lang="en-US" altLang="en-US" dirty="0">
                <a:ea typeface="ＭＳ Ｐゴシック" panose="020B0600070205080204" pitchFamily="34" charset="-128"/>
              </a:rPr>
              <a:t>Write to other records or hardware</a:t>
            </a:r>
          </a:p>
          <a:p>
            <a:pPr lvl="1">
              <a:buFont typeface="Arial" panose="020B0604020202020204" pitchFamily="34" charset="0"/>
              <a:buNone/>
            </a:pPr>
            <a:r>
              <a:rPr lang="en-US" altLang="en-US" dirty="0">
                <a:solidFill>
                  <a:srgbClr val="0000FF"/>
                </a:solidFill>
                <a:ea typeface="ＭＳ Ｐゴシック" panose="020B0600070205080204" pitchFamily="34" charset="-128"/>
              </a:rPr>
              <a:t>    What they do depends on record type,</a:t>
            </a:r>
            <a:br>
              <a:rPr lang="en-US" altLang="en-US" dirty="0">
                <a:solidFill>
                  <a:srgbClr val="0000FF"/>
                </a:solidFill>
                <a:ea typeface="ＭＳ Ｐゴシック" panose="020B0600070205080204" pitchFamily="34" charset="-128"/>
              </a:rPr>
            </a:br>
            <a:r>
              <a:rPr lang="en-US" altLang="en-US" dirty="0">
                <a:solidFill>
                  <a:srgbClr val="0000FF"/>
                </a:solidFill>
                <a:ea typeface="ＭＳ Ｐゴシック" panose="020B0600070205080204" pitchFamily="34" charset="-128"/>
              </a:rPr>
              <a:t>field values, device support</a:t>
            </a:r>
          </a:p>
          <a:p>
            <a:r>
              <a:rPr lang="en-US" altLang="en-US" dirty="0">
                <a:ea typeface="ＭＳ Ｐゴシック" panose="020B0600070205080204" pitchFamily="34" charset="-128"/>
              </a:rPr>
              <a:t>… when they are processed</a:t>
            </a:r>
          </a:p>
          <a:p>
            <a:pPr lvl="1"/>
            <a:r>
              <a:rPr lang="en-US" altLang="en-US" dirty="0">
                <a:ea typeface="ＭＳ Ｐゴシック" panose="020B0600070205080204" pitchFamily="34" charset="-128"/>
              </a:rPr>
              <a:t>Records process periodically or when triggered by events or other records</a:t>
            </a:r>
          </a:p>
          <a:p>
            <a:pPr lvl="1">
              <a:buFont typeface="Arial" panose="020B0604020202020204" pitchFamily="34" charset="0"/>
              <a:buNone/>
            </a:pPr>
            <a:r>
              <a:rPr lang="en-US" altLang="en-US" dirty="0">
                <a:solidFill>
                  <a:srgbClr val="0000FF"/>
                </a:solidFill>
                <a:ea typeface="ＭＳ Ｐゴシック" panose="020B0600070205080204" pitchFamily="34" charset="-128"/>
              </a:rPr>
              <a:t>   No action occurs unless a record is processed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DB891B7-06EE-0C46-BF79-37169B41E62B}"/>
              </a:ext>
            </a:extLst>
          </p:cNvPr>
          <p:cNvSpPr>
            <a:spLocks noGrp="1" noChangeArrowheads="1"/>
          </p:cNvSpPr>
          <p:nvPr>
            <p:ph type="title"/>
          </p:nvPr>
        </p:nvSpPr>
        <p:spPr/>
        <p:txBody>
          <a:bodyPr/>
          <a:lstStyle/>
          <a:p>
            <a:r>
              <a:rPr lang="en-US" altLang="en-US">
                <a:ea typeface="ＭＳ Ｐゴシック" panose="020B0600070205080204" pitchFamily="34" charset="-128"/>
              </a:rPr>
              <a:t>Example </a:t>
            </a:r>
            <a:r>
              <a:rPr lang="ja-JP" altLang="en-US">
                <a:ea typeface="ＭＳ Ｐゴシック" panose="020B0600070205080204" pitchFamily="34" charset="-128"/>
              </a:rPr>
              <a:t>“</a:t>
            </a:r>
            <a:r>
              <a:rPr lang="en-US" altLang="ja-JP">
                <a:ea typeface="ＭＳ Ｐゴシック" panose="020B0600070205080204" pitchFamily="34" charset="-128"/>
              </a:rPr>
              <a:t>first.db</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
        <p:nvSpPr>
          <p:cNvPr id="29698" name="Content Placeholder 2">
            <a:extLst>
              <a:ext uri="{FF2B5EF4-FFF2-40B4-BE49-F238E27FC236}">
                <a16:creationId xmlns:a16="http://schemas.microsoft.com/office/drawing/2014/main" id="{0857C49E-4326-E548-A204-A2477B76A85A}"/>
              </a:ext>
            </a:extLst>
          </p:cNvPr>
          <p:cNvSpPr txBox="1">
            <a:spLocks/>
          </p:cNvSpPr>
          <p:nvPr/>
        </p:nvSpPr>
        <p:spPr bwMode="auto">
          <a:xfrm>
            <a:off x="1870076" y="1073151"/>
            <a:ext cx="35210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pPr>
              <a:buFont typeface="Symbol" pitchFamily="2" charset="2"/>
              <a:buNone/>
            </a:pPr>
            <a:r>
              <a:rPr lang="en-US" altLang="en-US" sz="1000">
                <a:latin typeface="Courier" pitchFamily="2" charset="0"/>
              </a:rPr>
              <a:t># The simplest record that 'does' something</a:t>
            </a:r>
          </a:p>
          <a:p>
            <a:pPr>
              <a:buFont typeface="Symbol" pitchFamily="2" charset="2"/>
              <a:buNone/>
            </a:pPr>
            <a:r>
              <a:rPr lang="en-US" altLang="en-US" sz="1000">
                <a:latin typeface="Courier" pitchFamily="2" charset="0"/>
              </a:rPr>
              <a:t># and produces changing numbers</a:t>
            </a:r>
          </a:p>
          <a:p>
            <a:pPr>
              <a:buFont typeface="Symbol" pitchFamily="2" charset="2"/>
              <a:buNone/>
            </a:pPr>
            <a:r>
              <a:rPr lang="en-US" altLang="en-US" sz="1000">
                <a:latin typeface="Courier" pitchFamily="2" charset="0"/>
              </a:rPr>
              <a:t>record(calc, "$(S):random")</a:t>
            </a:r>
          </a:p>
          <a:p>
            <a:pPr>
              <a:buFont typeface="Symbol" pitchFamily="2" charset="2"/>
              <a:buNone/>
            </a:pPr>
            <a:r>
              <a:rPr lang="en-US" altLang="en-US" sz="1000">
                <a:latin typeface="Courier" pitchFamily="2" charset="0"/>
              </a:rPr>
              <a:t>{</a:t>
            </a:r>
          </a:p>
          <a:p>
            <a:pPr>
              <a:buFont typeface="Symbol" pitchFamily="2" charset="2"/>
              <a:buNone/>
            </a:pPr>
            <a:r>
              <a:rPr lang="en-US" altLang="en-US" sz="1000">
                <a:latin typeface="Courier" pitchFamily="2" charset="0"/>
              </a:rPr>
              <a:t>   field(SCAN, "1 second")</a:t>
            </a:r>
          </a:p>
          <a:p>
            <a:pPr>
              <a:buFont typeface="Symbol" pitchFamily="2" charset="2"/>
              <a:buNone/>
            </a:pPr>
            <a:r>
              <a:rPr lang="en-US" altLang="en-US" sz="1000">
                <a:latin typeface="Courier" pitchFamily="2" charset="0"/>
              </a:rPr>
              <a:t>   field(INPA, "10")</a:t>
            </a:r>
          </a:p>
          <a:p>
            <a:pPr>
              <a:buFont typeface="Symbol" pitchFamily="2" charset="2"/>
              <a:buNone/>
            </a:pPr>
            <a:r>
              <a:rPr lang="en-US" altLang="en-US" sz="1000">
                <a:latin typeface="Courier" pitchFamily="2" charset="0"/>
              </a:rPr>
              <a:t>   field(CALC, "RNDM*A")</a:t>
            </a:r>
          </a:p>
          <a:p>
            <a:pPr>
              <a:buFont typeface="Symbol" pitchFamily="2" charset="2"/>
              <a:buNone/>
            </a:pPr>
            <a:r>
              <a:rPr lang="en-US" altLang="en-US" sz="1000">
                <a:latin typeface="Courier" pitchFamily="2" charset="0"/>
              </a:rPr>
              <a:t>}</a:t>
            </a:r>
          </a:p>
          <a:p>
            <a:endParaRPr lang="en-US" altLang="en-US"/>
          </a:p>
        </p:txBody>
      </p:sp>
      <p:sp>
        <p:nvSpPr>
          <p:cNvPr id="29699" name="Content Placeholder 2">
            <a:extLst>
              <a:ext uri="{FF2B5EF4-FFF2-40B4-BE49-F238E27FC236}">
                <a16:creationId xmlns:a16="http://schemas.microsoft.com/office/drawing/2014/main" id="{74B87B98-F7F9-9F4C-9D22-55951A181FA4}"/>
              </a:ext>
            </a:extLst>
          </p:cNvPr>
          <p:cNvSpPr txBox="1">
            <a:spLocks/>
          </p:cNvSpPr>
          <p:nvPr/>
        </p:nvSpPr>
        <p:spPr bwMode="auto">
          <a:xfrm>
            <a:off x="1708150" y="4475164"/>
            <a:ext cx="862330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60000"/>
              </a:spcBef>
              <a:buClr>
                <a:srgbClr val="01673E"/>
              </a:buClr>
              <a:buFont typeface="Symbol" pitchFamily="2" charset="2"/>
              <a:buChar char="·"/>
              <a:defRPr sz="2800" b="1">
                <a:solidFill>
                  <a:srgbClr val="000000"/>
                </a:solidFill>
                <a:latin typeface="Arial" panose="020B0604020202020204" pitchFamily="34" charset="0"/>
                <a:ea typeface="ＭＳ Ｐゴシック" panose="020B0600070205080204" pitchFamily="34" charset="-128"/>
              </a:defRPr>
            </a:lvl1pPr>
            <a:lvl2pPr marL="742950" indent="-285750">
              <a:lnSpc>
                <a:spcPct val="90000"/>
              </a:lnSpc>
              <a:spcBef>
                <a:spcPct val="35000"/>
              </a:spcBef>
              <a:buClr>
                <a:srgbClr val="01673E"/>
              </a:buClr>
              <a:buFont typeface="Arial" panose="020B0604020202020204" pitchFamily="34" charset="0"/>
              <a:buChar char="–"/>
              <a:defRPr sz="2400" b="1">
                <a:solidFill>
                  <a:srgbClr val="000000"/>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rgbClr val="01673E"/>
              </a:buClr>
              <a:buFont typeface="Arial" panose="020B0604020202020204" pitchFamily="34" charset="0"/>
              <a:buChar char="–"/>
              <a:defRPr sz="2000" b="1">
                <a:solidFill>
                  <a:srgbClr val="000000"/>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rgbClr val="01673E"/>
              </a:buClr>
              <a:buFont typeface="Symbol" pitchFamily="2" charset="2"/>
              <a:buChar char="·"/>
              <a:defRPr sz="2000" b="1">
                <a:solidFill>
                  <a:srgbClr val="000000"/>
                </a:solidFill>
                <a:latin typeface="Arial" panose="020B0604020202020204" pitchFamily="34" charset="0"/>
                <a:ea typeface="ＭＳ Ｐゴシック" panose="020B0600070205080204" pitchFamily="34" charset="-128"/>
              </a:defRPr>
            </a:lvl9pPr>
          </a:lstStyle>
          <a:p>
            <a:r>
              <a:rPr lang="en-US" altLang="en-US" sz="2400"/>
              <a:t>Execute: </a:t>
            </a:r>
            <a:r>
              <a:rPr lang="en-US" altLang="en-US" sz="2400" b="0">
                <a:latin typeface="Courier" pitchFamily="2" charset="0"/>
              </a:rPr>
              <a:t>softIoc –m S=$USER –d first.db</a:t>
            </a:r>
          </a:p>
          <a:p>
            <a:r>
              <a:rPr lang="en-US" altLang="en-US" sz="2400"/>
              <a:t>In another terminal: </a:t>
            </a:r>
            <a:r>
              <a:rPr lang="en-US" altLang="en-US" sz="2400" b="0">
                <a:latin typeface="Courier" pitchFamily="2" charset="0"/>
              </a:rPr>
              <a:t>camonitor $USER:random</a:t>
            </a:r>
          </a:p>
          <a:p>
            <a:r>
              <a:rPr lang="en-US" altLang="en-US" sz="2400"/>
              <a:t>Try </a:t>
            </a:r>
            <a:r>
              <a:rPr lang="en-US" altLang="en-US" sz="2400" b="0">
                <a:latin typeface="Courier" pitchFamily="2" charset="0"/>
              </a:rPr>
              <a:t>dbl</a:t>
            </a:r>
            <a:r>
              <a:rPr lang="en-US" altLang="en-US" sz="2400">
                <a:latin typeface="Courier" pitchFamily="2" charset="0"/>
              </a:rPr>
              <a:t>, </a:t>
            </a:r>
            <a:r>
              <a:rPr lang="en-US" altLang="en-US" sz="2400" b="0">
                <a:latin typeface="Courier" pitchFamily="2" charset="0"/>
              </a:rPr>
              <a:t>dbpr</a:t>
            </a:r>
            <a:r>
              <a:rPr lang="en-US" altLang="en-US" sz="2400">
                <a:latin typeface="Courier" pitchFamily="2" charset="0"/>
              </a:rPr>
              <a:t>, </a:t>
            </a:r>
            <a:r>
              <a:rPr lang="en-US" altLang="en-US" sz="2400" b="0">
                <a:latin typeface="Courier" pitchFamily="2" charset="0"/>
              </a:rPr>
              <a:t>dbpf</a:t>
            </a:r>
          </a:p>
        </p:txBody>
      </p:sp>
    </p:spTree>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1B16D9-2895-4E60-B926-D3761C9F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2F5672A-8E48-4F2B-AFFD-06832CDC34F6}">
  <ds:schemaRefs>
    <ds:schemaRef ds:uri="http://schemas.microsoft.com/sharepoint/v3/contenttype/forms"/>
  </ds:schemaRefs>
</ds:datastoreItem>
</file>

<file path=customXml/itemProps3.xml><?xml version="1.0" encoding="utf-8"?>
<ds:datastoreItem xmlns:ds="http://schemas.openxmlformats.org/officeDocument/2006/customXml" ds:itemID="{D1ABC137-F478-48AF-94F1-527234D6D2C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3443</Words>
  <Application>Microsoft Macintosh PowerPoint</Application>
  <PresentationFormat>Widescreen</PresentationFormat>
  <Paragraphs>439</Paragraphs>
  <Slides>51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Black</vt:lpstr>
      <vt:lpstr>Book Antiqua</vt:lpstr>
      <vt:lpstr>Century Gothic</vt:lpstr>
      <vt:lpstr>Courier</vt:lpstr>
      <vt:lpstr>Courier New</vt:lpstr>
      <vt:lpstr>Symbol</vt:lpstr>
      <vt:lpstr>Times</vt:lpstr>
      <vt:lpstr>Times New Roman</vt:lpstr>
      <vt:lpstr>ORNL</vt:lpstr>
      <vt:lpstr>EPICS Database</vt:lpstr>
      <vt:lpstr>Distributed EPICS Setup</vt:lpstr>
      <vt:lpstr>IOC</vt:lpstr>
      <vt:lpstr>IOC Database</vt:lpstr>
      <vt:lpstr>Example: Basic Temperature Control</vt:lpstr>
      <vt:lpstr>One Fishy Database</vt:lpstr>
      <vt:lpstr>Database = Records + Fields + Links</vt:lpstr>
      <vt:lpstr>Records are Active</vt:lpstr>
      <vt:lpstr>Example “first.db”</vt:lpstr>
      <vt:lpstr>Record Types</vt:lpstr>
      <vt:lpstr>Common Fields</vt:lpstr>
      <vt:lpstr>Record Scanning</vt:lpstr>
      <vt:lpstr>Database vs. the Rest of the IOC</vt:lpstr>
      <vt:lpstr>Common Input/Output Record Fields</vt:lpstr>
      <vt:lpstr>Extending “first.db”</vt:lpstr>
      <vt:lpstr>Analog Record Fields</vt:lpstr>
      <vt:lpstr>Binary Record Fields</vt:lpstr>
      <vt:lpstr>Record Links</vt:lpstr>
      <vt:lpstr>Database Links</vt:lpstr>
      <vt:lpstr>Channel Access Links</vt:lpstr>
      <vt:lpstr>Channel Access Link Flags</vt:lpstr>
      <vt:lpstr>Forward Links</vt:lpstr>
      <vt:lpstr>Processing chains</vt:lpstr>
      <vt:lpstr>Which record is never processed?</vt:lpstr>
      <vt:lpstr>How often is Input_1 processed?</vt:lpstr>
      <vt:lpstr>How long will this take?</vt:lpstr>
      <vt:lpstr>Rate Of Change Example</vt:lpstr>
      <vt:lpstr>Simulation Mode</vt:lpstr>
      <vt:lpstr>Multiple Scan Triggers</vt:lpstr>
      <vt:lpstr>Device Support</vt:lpstr>
      <vt:lpstr>Synchronous vs. Asynchronous I/O</vt:lpstr>
      <vt:lpstr>‘Soft’ Device Support</vt:lpstr>
      <vt:lpstr>What could go wrong here?</vt:lpstr>
      <vt:lpstr>Lock-Sets</vt:lpstr>
      <vt:lpstr>Record Locking vs. PACT</vt:lpstr>
      <vt:lpstr>Alarms</vt:lpstr>
      <vt:lpstr>Alarm Example</vt:lpstr>
      <vt:lpstr>Monitor Dead-Bands</vt:lpstr>
      <vt:lpstr>Record Hints</vt:lpstr>
      <vt:lpstr>Record Hints</vt:lpstr>
      <vt:lpstr>Record Hints</vt:lpstr>
      <vt:lpstr>Record Hints</vt:lpstr>
      <vt:lpstr>Calcout Record Details</vt:lpstr>
      <vt:lpstr>Calcout Example</vt:lpstr>
      <vt:lpstr>‘synApps’ Records outside of EPICS base</vt:lpstr>
      <vt:lpstr>Motor Record Details</vt:lpstr>
      <vt:lpstr>Large or small Records?</vt:lpstr>
      <vt:lpstr>Time Stamps</vt:lpstr>
      <vt:lpstr>Linear Conversion</vt:lpstr>
      <vt:lpstr>Breakpoint Tables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2022-02-03T13:43:54Z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